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 id="258" r:id="rId3"/>
    <p:sldId id="259" r:id="rId4"/>
  </p:sldIdLst>
  <p:sldSz cx="43891200" cy="32918400"/>
  <p:notesSz cx="6858000" cy="9144000"/>
  <p:defaultText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404" autoAdjust="0"/>
  </p:normalViewPr>
  <p:slideViewPr>
    <p:cSldViewPr snapToGrid="0">
      <p:cViewPr>
        <p:scale>
          <a:sx n="30" d="100"/>
          <a:sy n="30" d="100"/>
        </p:scale>
        <p:origin x="798" y="-9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smtClean="0"/>
              <a:t>Click to edit Master title style</a:t>
            </a:r>
            <a:endParaRPr lang="en-US"/>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36A0C29-10DF-4909-BAAF-D32FA740DF4A}" type="datetimeFigureOut">
              <a:rPr lang="en-US" smtClean="0"/>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83585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6A0C29-10DF-4909-BAAF-D32FA740DF4A}" type="datetimeFigureOut">
              <a:rPr lang="en-US" smtClean="0"/>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85261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6A0C29-10DF-4909-BAAF-D32FA740DF4A}" type="datetimeFigureOut">
              <a:rPr lang="en-US" smtClean="0"/>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5546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6A0C29-10DF-4909-BAAF-D32FA740DF4A}" type="datetimeFigureOut">
              <a:rPr lang="en-US" smtClean="0"/>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85821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smtClean="0"/>
              <a:t>Click to edit Master title style</a:t>
            </a:r>
            <a:endParaRPr lang="en-US"/>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36A0C29-10DF-4909-BAAF-D32FA740DF4A}" type="datetimeFigureOut">
              <a:rPr lang="en-US" smtClean="0"/>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37417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7520" y="8763000"/>
            <a:ext cx="18653760" cy="208864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219920" y="8763000"/>
            <a:ext cx="18653760" cy="208864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36A0C29-10DF-4909-BAAF-D32FA740DF4A}" type="datetimeFigureOut">
              <a:rPr lang="en-US" smtClean="0"/>
              <a:t>4/2/2019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285994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36A0C29-10DF-4909-BAAF-D32FA740DF4A}" type="datetimeFigureOut">
              <a:rPr lang="en-US" smtClean="0"/>
              <a:t>4/2/2019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46110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36A0C29-10DF-4909-BAAF-D32FA740DF4A}" type="datetimeFigureOut">
              <a:rPr lang="en-US" smtClean="0"/>
              <a:t>4/2/2019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77595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A0C29-10DF-4909-BAAF-D32FA740DF4A}" type="datetimeFigureOut">
              <a:rPr lang="en-US" smtClean="0"/>
              <a:t>4/2/2019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36046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smtClean="0"/>
              <a:t>Click to edit Master title style</a:t>
            </a:r>
            <a:endParaRPr lang="en-US"/>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07737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smtClean="0"/>
              <a:t>Click to edit Master title style</a:t>
            </a:r>
            <a:endParaRPr lang="en-US"/>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421876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B36A0C29-10DF-4909-BAAF-D32FA740DF4A}" type="datetimeFigureOut">
              <a:rPr lang="en-US" smtClean="0"/>
              <a:t>4/2/2019</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DC7CFA8D-380F-4F4D-810E-BC0F091607D6}" type="slidenum">
              <a:rPr lang="en-US" smtClean="0"/>
              <a:t>‹#›</a:t>
            </a:fld>
            <a:endParaRPr lang="en-US"/>
          </a:p>
        </p:txBody>
      </p:sp>
    </p:spTree>
    <p:extLst>
      <p:ext uri="{BB962C8B-B14F-4D97-AF65-F5344CB8AC3E}">
        <p14:creationId xmlns:p14="http://schemas.microsoft.com/office/powerpoint/2010/main" val="288630501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9.png"/><Relationship Id="rId18" Type="http://schemas.microsoft.com/office/2007/relationships/hdphoto" Target="../media/hdphoto5.wdp"/><Relationship Id="rId26" Type="http://schemas.openxmlformats.org/officeDocument/2006/relationships/image" Target="../media/image18.png"/><Relationship Id="rId3" Type="http://schemas.microsoft.com/office/2007/relationships/hdphoto" Target="../media/hdphoto1.wdp"/><Relationship Id="rId21" Type="http://schemas.openxmlformats.org/officeDocument/2006/relationships/image" Target="../media/image14.jpg"/><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image" Target="../media/image12.png"/><Relationship Id="rId25" Type="http://schemas.openxmlformats.org/officeDocument/2006/relationships/image" Target="../media/image17.png"/><Relationship Id="rId2" Type="http://schemas.openxmlformats.org/officeDocument/2006/relationships/image" Target="../media/image1.png"/><Relationship Id="rId16" Type="http://schemas.openxmlformats.org/officeDocument/2006/relationships/image" Target="../media/image11.png"/><Relationship Id="rId20" Type="http://schemas.microsoft.com/office/2007/relationships/hdphoto" Target="../media/hdphoto6.wdp"/><Relationship Id="rId29" Type="http://schemas.microsoft.com/office/2007/relationships/hdphoto" Target="../media/hdphoto9.wdp"/><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7.png"/><Relationship Id="rId24" Type="http://schemas.microsoft.com/office/2007/relationships/hdphoto" Target="../media/hdphoto7.wdp"/><Relationship Id="rId5" Type="http://schemas.openxmlformats.org/officeDocument/2006/relationships/image" Target="../media/image3.png"/><Relationship Id="rId15" Type="http://schemas.openxmlformats.org/officeDocument/2006/relationships/image" Target="../media/image10.png"/><Relationship Id="rId23" Type="http://schemas.openxmlformats.org/officeDocument/2006/relationships/image" Target="../media/image16.png"/><Relationship Id="rId28" Type="http://schemas.openxmlformats.org/officeDocument/2006/relationships/image" Target="../media/image19.png"/><Relationship Id="rId10" Type="http://schemas.openxmlformats.org/officeDocument/2006/relationships/image" Target="../media/image6.png"/><Relationship Id="rId19"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5.png"/><Relationship Id="rId14" Type="http://schemas.microsoft.com/office/2007/relationships/hdphoto" Target="../media/hdphoto4.wdp"/><Relationship Id="rId22" Type="http://schemas.openxmlformats.org/officeDocument/2006/relationships/image" Target="../media/image15.jpg"/><Relationship Id="rId27" Type="http://schemas.microsoft.com/office/2007/relationships/hdphoto" Target="../media/hdphoto8.wdp"/></Relationships>
</file>

<file path=ppt/slides/_rels/slide2.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18.png"/><Relationship Id="rId3" Type="http://schemas.openxmlformats.org/officeDocument/2006/relationships/image" Target="../media/image20.jpg"/><Relationship Id="rId7" Type="http://schemas.openxmlformats.org/officeDocument/2006/relationships/image" Target="../media/image24.jpg"/><Relationship Id="rId12" Type="http://schemas.microsoft.com/office/2007/relationships/hdphoto" Target="../media/hdphoto10.wdp"/><Relationship Id="rId17" Type="http://schemas.openxmlformats.org/officeDocument/2006/relationships/image" Target="../media/image17.png"/><Relationship Id="rId2" Type="http://schemas.openxmlformats.org/officeDocument/2006/relationships/image" Target="../media/image14.jpg"/><Relationship Id="rId16" Type="http://schemas.microsoft.com/office/2007/relationships/hdphoto" Target="../media/hdphoto9.wdp"/><Relationship Id="rId1" Type="http://schemas.openxmlformats.org/officeDocument/2006/relationships/slideLayout" Target="../slideLayouts/slideLayout7.xml"/><Relationship Id="rId6" Type="http://schemas.openxmlformats.org/officeDocument/2006/relationships/image" Target="../media/image23.jpg"/><Relationship Id="rId11" Type="http://schemas.openxmlformats.org/officeDocument/2006/relationships/image" Target="../media/image25.png"/><Relationship Id="rId5" Type="http://schemas.openxmlformats.org/officeDocument/2006/relationships/image" Target="../media/image22.jpg"/><Relationship Id="rId15" Type="http://schemas.openxmlformats.org/officeDocument/2006/relationships/image" Target="../media/image19.png"/><Relationship Id="rId10" Type="http://schemas.microsoft.com/office/2007/relationships/hdphoto" Target="../media/hdphoto7.wdp"/><Relationship Id="rId4" Type="http://schemas.openxmlformats.org/officeDocument/2006/relationships/image" Target="../media/image21.jpg"/><Relationship Id="rId9" Type="http://schemas.openxmlformats.org/officeDocument/2006/relationships/image" Target="../media/image16.png"/><Relationship Id="rId14" Type="http://schemas.microsoft.com/office/2007/relationships/hdphoto" Target="../media/hdphoto8.wdp"/></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jpeg"/><Relationship Id="rId3" Type="http://schemas.openxmlformats.org/officeDocument/2006/relationships/image" Target="../media/image27.pn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jpeg"/><Relationship Id="rId25" Type="http://schemas.openxmlformats.org/officeDocument/2006/relationships/image" Target="../media/image48.png"/><Relationship Id="rId2" Type="http://schemas.openxmlformats.org/officeDocument/2006/relationships/image" Target="../media/image26.png"/><Relationship Id="rId16" Type="http://schemas.openxmlformats.org/officeDocument/2006/relationships/image" Target="../media/image39.jpeg"/><Relationship Id="rId20"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5" Type="http://schemas.openxmlformats.org/officeDocument/2006/relationships/image" Target="../media/image2.png"/><Relationship Id="rId15" Type="http://schemas.openxmlformats.org/officeDocument/2006/relationships/image" Target="../media/image38.jpeg"/><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image" Target="../media/image33.png"/><Relationship Id="rId19" Type="http://schemas.openxmlformats.org/officeDocument/2006/relationships/image" Target="../media/image42.jpg"/><Relationship Id="rId4" Type="http://schemas.openxmlformats.org/officeDocument/2006/relationships/image" Target="../media/image28.png"/><Relationship Id="rId9" Type="http://schemas.openxmlformats.org/officeDocument/2006/relationships/image" Target="../media/image32.png"/><Relationship Id="rId14" Type="http://schemas.openxmlformats.org/officeDocument/2006/relationships/image" Target="../media/image37.jpg"/><Relationship Id="rId22" Type="http://schemas.openxmlformats.org/officeDocument/2006/relationships/image" Target="../media/image45.PNG"/><Relationship Id="rId27"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2">
                <a:tint val="97000"/>
                <a:hueMod val="92000"/>
                <a:satMod val="169000"/>
                <a:lumMod val="0"/>
                <a:lumOff val="100000"/>
              </a:schemeClr>
            </a:gs>
            <a:gs pos="100000">
              <a:schemeClr val="bg2">
                <a:shade val="96000"/>
                <a:satMod val="120000"/>
                <a:lumMod val="90000"/>
              </a:schemeClr>
            </a:gs>
          </a:gsLst>
          <a:lin ang="5400000" scaled="1"/>
          <a:tileRect/>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0781B2-AC8D-466A-A09D-18748F676156}"/>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sharpenSoften amount="50000"/>
                    </a14:imgEffect>
                  </a14:imgLayer>
                </a14:imgProps>
              </a:ext>
            </a:extLst>
          </a:blip>
          <a:srcRect l="4952" t="19924" r="64249" b="22254"/>
          <a:stretch/>
        </p:blipFill>
        <p:spPr>
          <a:xfrm>
            <a:off x="39296749" y="711768"/>
            <a:ext cx="3362336" cy="3550732"/>
          </a:xfrm>
          <a:prstGeom prst="rect">
            <a:avLst/>
          </a:prstGeom>
          <a:solidFill>
            <a:schemeClr val="accent1"/>
          </a:solidFill>
        </p:spPr>
      </p:pic>
      <p:pic>
        <p:nvPicPr>
          <p:cNvPr id="15" name="Picture 14"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89561" y="711768"/>
            <a:ext cx="9702448" cy="1633867"/>
          </a:xfrm>
          <a:prstGeom prst="rect">
            <a:avLst/>
          </a:prstGeom>
        </p:spPr>
      </p:pic>
      <p:sp>
        <p:nvSpPr>
          <p:cNvPr id="11" name="TextBox 10"/>
          <p:cNvSpPr txBox="1"/>
          <p:nvPr/>
        </p:nvSpPr>
        <p:spPr>
          <a:xfrm>
            <a:off x="13629533" y="438974"/>
            <a:ext cx="15522181" cy="19389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6000" dirty="0"/>
              <a:t>Vaporization of Liquid Helium and Low </a:t>
            </a:r>
            <a:r>
              <a:rPr lang="en-US" sz="6000" dirty="0" smtClean="0"/>
              <a:t>Temperature Thermometry</a:t>
            </a:r>
            <a:endParaRPr lang="en-US" dirty="0"/>
          </a:p>
        </p:txBody>
      </p:sp>
      <p:sp>
        <p:nvSpPr>
          <p:cNvPr id="13" name="TextBox 12"/>
          <p:cNvSpPr txBox="1"/>
          <p:nvPr/>
        </p:nvSpPr>
        <p:spPr>
          <a:xfrm>
            <a:off x="33267267" y="1524838"/>
            <a:ext cx="6400800" cy="1200329"/>
          </a:xfrm>
          <a:prstGeom prst="rect">
            <a:avLst/>
          </a:prstGeom>
          <a:noFill/>
        </p:spPr>
        <p:txBody>
          <a:bodyPr wrap="square" rtlCol="0">
            <a:spAutoFit/>
          </a:bodyPr>
          <a:lstStyle/>
          <a:p>
            <a:pPr algn="ctr"/>
            <a:r>
              <a:rPr lang="en-US" sz="3600" dirty="0" smtClean="0"/>
              <a:t>Thomas Collins </a:t>
            </a:r>
          </a:p>
          <a:p>
            <a:r>
              <a:rPr lang="en-US" sz="3600" dirty="0" smtClean="0"/>
              <a:t>Advisor: Professor Karl Slifer </a:t>
            </a:r>
            <a:endParaRPr lang="en-US" sz="3600" dirty="0"/>
          </a:p>
        </p:txBody>
      </p:sp>
      <p:pic>
        <p:nvPicPr>
          <p:cNvPr id="18" name="Picture 17"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backgroundRemoval t="10000" b="90000" l="10000" r="90000">
                        <a14:foregroundMark x1="29463" y1="46124" x2="30676" y2="84205"/>
                        <a14:foregroundMark x1="30676" y1="84205" x2="32582" y2="85756"/>
                        <a14:foregroundMark x1="32582" y1="85756" x2="32236" y2="88275"/>
                        <a14:foregroundMark x1="60832" y1="87403" x2="58232" y2="88953"/>
                        <a14:foregroundMark x1="61179" y1="87791" x2="62392" y2="83818"/>
                        <a14:foregroundMark x1="61698" y1="83818" x2="61698" y2="46124"/>
                        <a14:foregroundMark x1="61698" y1="46124" x2="64991" y2="45446"/>
                        <a14:foregroundMark x1="64991" y1="45446" x2="63258" y2="41376"/>
                        <a14:foregroundMark x1="63605" y1="42248" x2="55113" y2="39729"/>
                        <a14:foregroundMark x1="55113" y1="39729" x2="62392" y2="36434"/>
                        <a14:foregroundMark x1="62045" y1="36434" x2="69324" y2="35368"/>
                        <a14:foregroundMark x1="68977" y1="35174" x2="67418" y2="29554"/>
                        <a14:foregroundMark x1="67418" y1="29554" x2="58925" y2="29651"/>
                        <a14:foregroundMark x1="58579" y1="29651" x2="68458" y2="26453"/>
                        <a14:foregroundMark x1="68458" y1="26453" x2="57539" y2="23353"/>
                        <a14:foregroundMark x1="57539" y1="23353" x2="55979" y2="16085"/>
                        <a14:foregroundMark x1="55979" y1="16085" x2="31716" y2="16279"/>
                        <a14:foregroundMark x1="31716" y1="16376" x2="32236" y2="22578"/>
                        <a14:foregroundMark x1="32236" y1="22578" x2="34142" y2="23643"/>
                        <a14:foregroundMark x1="33622" y1="23837" x2="29809" y2="26841"/>
                        <a14:foregroundMark x1="30676" y1="26841" x2="34489" y2="28585"/>
                        <a14:foregroundMark x1="34489" y1="28585" x2="30156" y2="32558"/>
                        <a14:foregroundMark x1="32582" y1="36240" x2="34142" y2="40504"/>
                        <a14:foregroundMark x1="24957" y1="43314" x2="29809" y2="45446"/>
                        <a14:foregroundMark x1="26516" y1="44380" x2="26343" y2="41764"/>
                        <a14:foregroundMark x1="26343" y1="41764" x2="33795" y2="39922"/>
                        <a14:foregroundMark x1="30156" y1="32655" x2="30156" y2="33043"/>
                        <a14:foregroundMark x1="30156" y1="33043" x2="23050" y2="33624"/>
                        <a14:foregroundMark x1="23050" y1="33624" x2="23397" y2="35853"/>
                        <a14:foregroundMark x1="24957" y1="35853" x2="32236" y2="35659"/>
                        <a14:backgroundMark x1="29463" y1="15019" x2="26516" y2="31298"/>
                        <a14:backgroundMark x1="61179" y1="15019" x2="60832" y2="22093"/>
                        <a14:backgroundMark x1="64645" y1="22384" x2="71231" y2="25969"/>
                        <a14:backgroundMark x1="28423" y1="45930" x2="29463" y2="87791"/>
                        <a14:backgroundMark x1="63258" y1="48256" x2="63258" y2="91667"/>
                        <a14:backgroundMark x1="30329" y1="38178" x2="22184" y2="41376"/>
                        <a14:backgroundMark x1="24957" y1="39729" x2="24957" y2="46318"/>
                        <a14:backgroundMark x1="21144" y1="36434" x2="30329" y2="36919"/>
                        <a14:backgroundMark x1="22184" y1="33043" x2="29463" y2="30523"/>
                        <a14:backgroundMark x1="28423" y1="15504" x2="63605" y2="15504"/>
                      </a14:backgroundRemoval>
                    </a14:imgEffect>
                  </a14:imgLayer>
                </a14:imgProps>
              </a:ext>
              <a:ext uri="{28A0092B-C50C-407E-A947-70E740481C1C}">
                <a14:useLocalDpi xmlns:a14="http://schemas.microsoft.com/office/drawing/2010/main" val="0"/>
              </a:ext>
            </a:extLst>
          </a:blip>
          <a:srcRect l="20217" t="14889" r="27512" b="8349"/>
          <a:stretch/>
        </p:blipFill>
        <p:spPr>
          <a:xfrm>
            <a:off x="14015391" y="3123004"/>
            <a:ext cx="7086600" cy="18614571"/>
          </a:xfrm>
          <a:prstGeom prst="rect">
            <a:avLst/>
          </a:prstGeom>
        </p:spPr>
      </p:pic>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188" b="99625" l="8638" r="89701">
                        <a14:foregroundMark x1="25914" y1="19775" x2="25914" y2="19775"/>
                        <a14:foregroundMark x1="41860" y1="18148" x2="41860" y2="18148"/>
                        <a14:foregroundMark x1="51827" y1="17647" x2="51827" y2="17647"/>
                        <a14:foregroundMark x1="27243" y1="38110" x2="27243" y2="38110"/>
                        <a14:foregroundMark x1="32226" y1="40676" x2="32226" y2="40676"/>
                        <a14:foregroundMark x1="50498" y1="3504" x2="50498" y2="3504"/>
                        <a14:foregroundMark x1="34551" y1="2566" x2="34551" y2="2566"/>
                        <a14:foregroundMark x1="43189" y1="1877" x2="43189" y2="1877"/>
                        <a14:foregroundMark x1="65449" y1="5569" x2="65449" y2="5569"/>
                        <a14:foregroundMark x1="77741" y1="6758" x2="77741" y2="6758"/>
                        <a14:foregroundMark x1="22259" y1="70401" x2="20930" y2="78098"/>
                        <a14:foregroundMark x1="34551" y1="45995" x2="34551" y2="45995"/>
                        <a14:foregroundMark x1="34219" y1="8448" x2="30233" y2="7509"/>
                        <a14:foregroundMark x1="24585" y1="7134" x2="32226" y2="7009"/>
                        <a14:foregroundMark x1="26246" y1="9074" x2="13289" y2="9074"/>
                        <a14:foregroundMark x1="30233" y1="43116" x2="30233" y2="43116"/>
                        <a14:foregroundMark x1="37542" y1="7947" x2="49502" y2="7697"/>
                        <a14:foregroundMark x1="33887" y1="85106" x2="34884" y2="97121"/>
                        <a14:foregroundMark x1="21595" y1="76721" x2="39867" y2="84168"/>
                        <a14:backgroundMark x1="17276" y1="62954" x2="17276" y2="81790"/>
                        <a14:backgroundMark x1="82392" y1="26158" x2="82060" y2="9637"/>
                      </a14:backgroundRemoval>
                    </a14:imgEffect>
                  </a14:imgLayer>
                </a14:imgProps>
              </a:ext>
              <a:ext uri="{28A0092B-C50C-407E-A947-70E740481C1C}">
                <a14:useLocalDpi xmlns:a14="http://schemas.microsoft.com/office/drawing/2010/main" val="0"/>
              </a:ext>
            </a:extLst>
          </a:blip>
          <a:stretch>
            <a:fillRect/>
          </a:stretch>
        </p:blipFill>
        <p:spPr>
          <a:xfrm>
            <a:off x="20339322" y="3876058"/>
            <a:ext cx="3222556" cy="17108462"/>
          </a:xfrm>
          <a:prstGeom prst="rect">
            <a:avLst/>
          </a:prstGeom>
        </p:spPr>
      </p:pic>
      <p:sp>
        <p:nvSpPr>
          <p:cNvPr id="19" name="TextBox 18"/>
          <p:cNvSpPr txBox="1"/>
          <p:nvPr/>
        </p:nvSpPr>
        <p:spPr>
          <a:xfrm>
            <a:off x="14948207" y="2560672"/>
            <a:ext cx="5257800" cy="1569660"/>
          </a:xfrm>
          <a:prstGeom prst="rect">
            <a:avLst/>
          </a:prstGeom>
          <a:noFill/>
        </p:spPr>
        <p:txBody>
          <a:bodyPr wrap="square" rtlCol="0">
            <a:spAutoFit/>
          </a:bodyPr>
          <a:lstStyle/>
          <a:p>
            <a:r>
              <a:rPr lang="en-US" sz="3200" u="sng" dirty="0" smtClean="0"/>
              <a:t>Magnet and Fridge Assembly</a:t>
            </a:r>
          </a:p>
          <a:p>
            <a:endParaRPr lang="en-US" sz="3200" dirty="0"/>
          </a:p>
          <a:p>
            <a:r>
              <a:rPr lang="en-US" sz="3200" dirty="0" smtClean="0"/>
              <a:t> </a:t>
            </a:r>
            <a:endParaRPr lang="en-US" sz="3200" dirty="0"/>
          </a:p>
        </p:txBody>
      </p:sp>
      <p:sp>
        <p:nvSpPr>
          <p:cNvPr id="23" name="TextBox 22"/>
          <p:cNvSpPr txBox="1"/>
          <p:nvPr/>
        </p:nvSpPr>
        <p:spPr>
          <a:xfrm>
            <a:off x="20605952" y="3389039"/>
            <a:ext cx="2971606" cy="1569660"/>
          </a:xfrm>
          <a:prstGeom prst="rect">
            <a:avLst/>
          </a:prstGeom>
          <a:noFill/>
        </p:spPr>
        <p:txBody>
          <a:bodyPr wrap="square" rtlCol="0">
            <a:spAutoFit/>
          </a:bodyPr>
          <a:lstStyle/>
          <a:p>
            <a:r>
              <a:rPr lang="en-US" sz="3200" u="sng" dirty="0" smtClean="0"/>
              <a:t>Fridge Assembly</a:t>
            </a:r>
          </a:p>
          <a:p>
            <a:r>
              <a:rPr lang="en-US" sz="3200" dirty="0" smtClean="0"/>
              <a:t> </a:t>
            </a:r>
          </a:p>
          <a:p>
            <a:endParaRPr lang="en-US" sz="3200" u="sng" dirty="0"/>
          </a:p>
        </p:txBody>
      </p:sp>
      <p:sp>
        <p:nvSpPr>
          <p:cNvPr id="3" name="TextBox 2"/>
          <p:cNvSpPr txBox="1"/>
          <p:nvPr/>
        </p:nvSpPr>
        <p:spPr>
          <a:xfrm>
            <a:off x="29959190" y="31092233"/>
            <a:ext cx="13381889" cy="156966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4000" dirty="0" smtClean="0"/>
              <a:t>Acknowledgements</a:t>
            </a:r>
          </a:p>
          <a:p>
            <a:pPr algn="ctr"/>
            <a:r>
              <a:rPr lang="en-US" sz="2800" dirty="0" smtClean="0"/>
              <a:t>A huge thank you to all the members of Slifer and Long Lab, Karl Slifer, Elena Long, David Ruth, Nathaly Santiesteban, and Tristian Anderson for all the support </a:t>
            </a:r>
            <a:endParaRPr lang="en-US" sz="6000" dirty="0"/>
          </a:p>
        </p:txBody>
      </p:sp>
      <mc:AlternateContent xmlns:mc="http://schemas.openxmlformats.org/markup-compatibility/2006" xmlns:a14="http://schemas.microsoft.com/office/drawing/2010/main">
        <mc:Choice Requires="a14">
          <p:sp>
            <p:nvSpPr>
              <p:cNvPr id="4" name="TextBox 3"/>
              <p:cNvSpPr txBox="1"/>
              <p:nvPr/>
            </p:nvSpPr>
            <p:spPr>
              <a:xfrm>
                <a:off x="29959190" y="4173869"/>
                <a:ext cx="13574199" cy="809811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smtClean="0"/>
                  <a:t>Low Temperature Thermometry Calibration </a:t>
                </a:r>
              </a:p>
              <a:p>
                <a:pPr algn="ct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T</m:t>
                      </m:r>
                      <m:r>
                        <a:rPr lang="en-US" sz="3200">
                          <a:latin typeface="Cambria Math" panose="02040503050406030204" pitchFamily="18" charset="0"/>
                        </a:rPr>
                        <m:t>[</m:t>
                      </m:r>
                      <m:r>
                        <m:rPr>
                          <m:sty m:val="p"/>
                        </m:rPr>
                        <a:rPr lang="en-US" sz="3200">
                          <a:latin typeface="Cambria Math" panose="02040503050406030204" pitchFamily="18" charset="0"/>
                        </a:rPr>
                        <m:t>K</m:t>
                      </m:r>
                      <m:r>
                        <a:rPr lang="en-US" sz="3200">
                          <a:latin typeface="Cambria Math" panose="02040503050406030204" pitchFamily="18" charset="0"/>
                        </a:rPr>
                        <m:t>]=</m:t>
                      </m:r>
                      <m:r>
                        <m:rPr>
                          <m:sty m:val="p"/>
                        </m:rPr>
                        <a:rPr lang="en-US" sz="3200">
                          <a:latin typeface="Cambria Math" panose="02040503050406030204" pitchFamily="18" charset="0"/>
                        </a:rPr>
                        <m:t>a</m:t>
                      </m:r>
                      <m:r>
                        <a:rPr lang="en-US" sz="3200">
                          <a:latin typeface="Cambria Math" panose="02040503050406030204" pitchFamily="18" charset="0"/>
                        </a:rPr>
                        <m:t>+</m:t>
                      </m:r>
                      <m:r>
                        <m:rPr>
                          <m:sty m:val="p"/>
                        </m:rPr>
                        <a:rPr lang="en-US" sz="3200">
                          <a:latin typeface="Cambria Math" panose="02040503050406030204" pitchFamily="18" charset="0"/>
                        </a:rPr>
                        <m:t>b</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a:latin typeface="Cambria Math" panose="02040503050406030204" pitchFamily="18" charset="0"/>
                                    </a:rPr>
                                    <m:t>1000</m:t>
                                  </m:r>
                                </m:num>
                                <m:den>
                                  <m:r>
                                    <m:rPr>
                                      <m:sty m:val="p"/>
                                    </m:rPr>
                                    <a:rPr lang="en-US" sz="3200">
                                      <a:latin typeface="Cambria Math" panose="02040503050406030204" pitchFamily="18" charset="0"/>
                                    </a:rPr>
                                    <m:t>R</m:t>
                                  </m:r>
                                  <m:r>
                                    <a:rPr lang="en-US" sz="3200">
                                      <a:latin typeface="Cambria Math" panose="02040503050406030204" pitchFamily="18" charset="0"/>
                                    </a:rPr>
                                    <m:t>[</m:t>
                                  </m:r>
                                  <m:r>
                                    <m:rPr>
                                      <m:sty m:val="p"/>
                                    </m:rPr>
                                    <a:rPr lang="en-US" sz="3200">
                                      <a:latin typeface="Cambria Math" panose="02040503050406030204" pitchFamily="18" charset="0"/>
                                    </a:rPr>
                                    <m:t>Ω</m:t>
                                  </m:r>
                                  <m:r>
                                    <a:rPr lang="en-US" sz="3200">
                                      <a:latin typeface="Cambria Math" panose="02040503050406030204" pitchFamily="18" charset="0"/>
                                    </a:rPr>
                                    <m:t>]</m:t>
                                  </m:r>
                                </m:den>
                              </m:f>
                              <m:r>
                                <m:rPr>
                                  <m:sty m:val="p"/>
                                </m:rPr>
                                <a:rPr lang="en-US" sz="3200">
                                  <a:latin typeface="Cambria Math" panose="02040503050406030204" pitchFamily="18" charset="0"/>
                                </a:rPr>
                                <m:t>c</m:t>
                              </m:r>
                            </m:e>
                          </m:d>
                        </m:sup>
                      </m:sSup>
                    </m:oMath>
                  </m:oMathPara>
                </a14:m>
                <a:endParaRPr lang="en-US" sz="4000" dirty="0" smtClean="0"/>
              </a:p>
              <a:p>
                <a:pPr algn="ctr"/>
                <a:r>
                  <a:rPr lang="en-US" sz="2800" dirty="0"/>
                  <a:t>a = 2.36862708</a:t>
                </a:r>
              </a:p>
              <a:p>
                <a:pPr algn="ctr"/>
                <a:r>
                  <a:rPr lang="en-US" sz="2800" dirty="0"/>
                  <a:t>b = 0.66027805</a:t>
                </a:r>
              </a:p>
              <a:p>
                <a:pPr algn="ctr"/>
                <a:r>
                  <a:rPr lang="en-US" sz="2800" dirty="0"/>
                  <a:t>c = </a:t>
                </a:r>
                <a:r>
                  <a:rPr lang="en-US" sz="2800" dirty="0" smtClean="0"/>
                  <a:t>0.77520692</a:t>
                </a:r>
              </a:p>
              <a:p>
                <a:pPr algn="ctr"/>
                <a:endParaRPr lang="en-US" sz="2800" dirty="0"/>
              </a:p>
              <a:p>
                <a:pPr algn="ctr"/>
                <a:endParaRPr lang="en-US" sz="2800" dirty="0" smtClean="0"/>
              </a:p>
              <a:p>
                <a:pPr algn="ctr"/>
                <a:endParaRPr lang="en-US" sz="4000" dirty="0"/>
              </a:p>
              <a:p>
                <a:pPr algn="ctr"/>
                <a:endParaRPr lang="en-US" sz="4000" dirty="0" smtClean="0"/>
              </a:p>
              <a:p>
                <a:pPr algn="ctr"/>
                <a:endParaRPr lang="en-US" sz="4000" dirty="0" smtClean="0"/>
              </a:p>
              <a:p>
                <a:pPr algn="ctr"/>
                <a:endParaRPr lang="en-US" sz="4000" dirty="0"/>
              </a:p>
              <a:p>
                <a:pPr algn="ctr"/>
                <a:endParaRPr lang="en-US" sz="4000" dirty="0" smtClean="0"/>
              </a:p>
              <a:p>
                <a:pPr algn="ctr"/>
                <a:endParaRPr lang="en-US" sz="4000" dirty="0"/>
              </a:p>
              <a:p>
                <a:endParaRPr lang="en-US" sz="4800" dirty="0"/>
              </a:p>
            </p:txBody>
          </p:sp>
        </mc:Choice>
        <mc:Fallback xmlns="">
          <p:sp>
            <p:nvSpPr>
              <p:cNvPr id="4" name="TextBox 3"/>
              <p:cNvSpPr txBox="1">
                <a:spLocks noRot="1" noChangeAspect="1" noMove="1" noResize="1" noEditPoints="1" noAdjustHandles="1" noChangeArrowheads="1" noChangeShapeType="1" noTextEdit="1"/>
              </p:cNvSpPr>
              <p:nvPr/>
            </p:nvSpPr>
            <p:spPr>
              <a:xfrm>
                <a:off x="29959190" y="4173869"/>
                <a:ext cx="13574199" cy="8098114"/>
              </a:xfrm>
              <a:prstGeom prst="rect">
                <a:avLst/>
              </a:prstGeom>
              <a:blipFill>
                <a:blip r:embed="rId9"/>
                <a:stretch>
                  <a:fillRect t="-1355"/>
                </a:stretch>
              </a:blipFill>
              <a:ln>
                <a:noFill/>
              </a:ln>
            </p:spPr>
            <p:txBody>
              <a:bodyPr/>
              <a:lstStyle/>
              <a:p>
                <a:r>
                  <a:rPr lang="en-US">
                    <a:noFill/>
                  </a:rPr>
                  <a:t> </a:t>
                </a:r>
              </a:p>
            </p:txBody>
          </p:sp>
        </mc:Fallback>
      </mc:AlternateContent>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990832" y="7162028"/>
            <a:ext cx="5510914" cy="4133186"/>
          </a:xfrm>
          <a:prstGeom prst="rect">
            <a:avLst/>
          </a:prstGeom>
          <a:ln>
            <a:solidFill>
              <a:schemeClr val="tx1"/>
            </a:solidFill>
          </a:ln>
        </p:spPr>
      </p:pic>
      <p:sp>
        <p:nvSpPr>
          <p:cNvPr id="5" name="TextBox 4"/>
          <p:cNvSpPr txBox="1"/>
          <p:nvPr/>
        </p:nvSpPr>
        <p:spPr>
          <a:xfrm>
            <a:off x="31851600" y="21074249"/>
            <a:ext cx="11678934" cy="200054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800" dirty="0" smtClean="0"/>
              <a:t>Thermal Results</a:t>
            </a:r>
          </a:p>
          <a:p>
            <a:pPr algn="ctr"/>
            <a:r>
              <a:rPr lang="en-US" sz="4800" dirty="0" smtClean="0"/>
              <a:t> </a:t>
            </a:r>
            <a:r>
              <a:rPr lang="en-US" sz="2800" dirty="0" smtClean="0"/>
              <a:t>The following graphs consist of experimental data collected during the March 2019 cooldown. </a:t>
            </a:r>
          </a:p>
        </p:txBody>
      </p:sp>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72851" y="22807663"/>
            <a:ext cx="5480409" cy="4110307"/>
          </a:xfrm>
          <a:prstGeom prst="rect">
            <a:avLst/>
          </a:prstGeom>
          <a:ln>
            <a:solidFill>
              <a:schemeClr val="tx1"/>
            </a:solidFill>
          </a:ln>
        </p:spPr>
      </p:pic>
      <p:pic>
        <p:nvPicPr>
          <p:cNvPr id="7" name="Picture 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959190" y="22807664"/>
            <a:ext cx="5480409" cy="4110307"/>
          </a:xfrm>
          <a:prstGeom prst="rect">
            <a:avLst/>
          </a:prstGeom>
          <a:ln>
            <a:solidFill>
              <a:schemeClr val="tx1"/>
            </a:solidFill>
          </a:ln>
        </p:spPr>
      </p:pic>
      <p:sp>
        <p:nvSpPr>
          <p:cNvPr id="8" name="TextBox 7"/>
          <p:cNvSpPr txBox="1"/>
          <p:nvPr/>
        </p:nvSpPr>
        <p:spPr>
          <a:xfrm>
            <a:off x="30201220" y="11668816"/>
            <a:ext cx="13090138" cy="935025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smtClean="0"/>
              <a:t>Thermal Analysis of the Heating Cartridge</a:t>
            </a:r>
          </a:p>
          <a:p>
            <a:pPr algn="ctr"/>
            <a:r>
              <a:rPr lang="en-US" sz="2800" dirty="0" smtClean="0"/>
              <a:t>Post Cooldown, a thermal analysis of the heating cartridge was done to observe its effect on the baffle and copper coil tubing. In this analysis the ambient temperature was chosen to be 100K, and the heater power is set to 40W. These characteristics and the thermal coefficients for each part ensured an accurate representation. Figure (</a:t>
            </a:r>
            <a:r>
              <a:rPr lang="en-US" sz="2800" dirty="0" err="1" smtClean="0"/>
              <a:t>i</a:t>
            </a:r>
            <a:r>
              <a:rPr lang="en-US" sz="2800" dirty="0" smtClean="0"/>
              <a:t>) shows the dissipation from a top down viewpoint and Figure (ii) shows a side profile. Thermal analysis was done using SOLIDWORKS.  </a:t>
            </a:r>
          </a:p>
          <a:p>
            <a:endParaRPr lang="en-US" sz="4800" dirty="0"/>
          </a:p>
          <a:p>
            <a:endParaRPr lang="en-US" dirty="0" smtClean="0"/>
          </a:p>
          <a:p>
            <a:endParaRPr lang="en-US" dirty="0"/>
          </a:p>
          <a:p>
            <a:endParaRPr lang="en-US" dirty="0" smtClean="0"/>
          </a:p>
          <a:p>
            <a:endParaRPr lang="en-US" dirty="0"/>
          </a:p>
        </p:txBody>
      </p:sp>
      <p:pic>
        <p:nvPicPr>
          <p:cNvPr id="30" name="Picture 29"/>
          <p:cNvPicPr>
            <a:picLocks noChangeAspect="1"/>
          </p:cNvPicPr>
          <p:nvPr/>
        </p:nvPicPr>
        <p:blipFill>
          <a:blip r:embed="rId13" cstate="hqprint">
            <a:extLst>
              <a:ext uri="{BEBA8EAE-BF5A-486C-A8C5-ECC9F3942E4B}">
                <a14:imgProps xmlns:a14="http://schemas.microsoft.com/office/drawing/2010/main">
                  <a14:imgLayer r:embed="rId14">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23772823" y="8680298"/>
            <a:ext cx="4849561" cy="2242922"/>
          </a:xfrm>
          <a:prstGeom prst="rect">
            <a:avLst/>
          </a:prstGeom>
        </p:spPr>
      </p:pic>
      <p:sp>
        <p:nvSpPr>
          <p:cNvPr id="9" name="TextBox 8"/>
          <p:cNvSpPr txBox="1"/>
          <p:nvPr/>
        </p:nvSpPr>
        <p:spPr>
          <a:xfrm>
            <a:off x="23561877" y="5095911"/>
            <a:ext cx="5203977" cy="3785652"/>
          </a:xfrm>
          <a:prstGeom prst="rect">
            <a:avLst/>
          </a:prstGeom>
          <a:noFill/>
        </p:spPr>
        <p:txBody>
          <a:bodyPr wrap="square" rtlCol="0">
            <a:spAutoFit/>
          </a:bodyPr>
          <a:lstStyle/>
          <a:p>
            <a:pPr algn="ctr"/>
            <a:r>
              <a:rPr lang="en-US" sz="3200" u="sng" dirty="0" smtClean="0"/>
              <a:t>Heating Cartridge and </a:t>
            </a:r>
            <a:r>
              <a:rPr lang="en-US" sz="3200" u="sng" dirty="0" smtClean="0"/>
              <a:t>Thermometry</a:t>
            </a:r>
          </a:p>
          <a:p>
            <a:pPr algn="ctr"/>
            <a:endParaRPr lang="en-US" sz="3200" u="sng" dirty="0" smtClean="0"/>
          </a:p>
          <a:p>
            <a:pPr algn="ctr"/>
            <a:r>
              <a:rPr lang="en-US" sz="2800" dirty="0" smtClean="0"/>
              <a:t>SOLIDWORKS </a:t>
            </a:r>
            <a:r>
              <a:rPr lang="en-US" sz="2800" dirty="0" smtClean="0"/>
              <a:t>rendering of the heating </a:t>
            </a:r>
            <a:r>
              <a:rPr lang="en-US" sz="2800" dirty="0"/>
              <a:t>c</a:t>
            </a:r>
            <a:r>
              <a:rPr lang="en-US" sz="2800" dirty="0" smtClean="0"/>
              <a:t>artridge and Allen Bradly thermometry assembly. Located On the second baffle above the separator</a:t>
            </a:r>
            <a:r>
              <a:rPr lang="en-US" sz="3200" dirty="0" smtClean="0"/>
              <a:t>.  </a:t>
            </a:r>
            <a:endParaRPr lang="en-US" sz="3200" dirty="0"/>
          </a:p>
        </p:txBody>
      </p:sp>
      <p:sp>
        <p:nvSpPr>
          <p:cNvPr id="39" name="TextBox 38"/>
          <p:cNvSpPr txBox="1"/>
          <p:nvPr/>
        </p:nvSpPr>
        <p:spPr>
          <a:xfrm>
            <a:off x="23561877" y="12964878"/>
            <a:ext cx="5203978" cy="3231654"/>
          </a:xfrm>
          <a:prstGeom prst="rect">
            <a:avLst/>
          </a:prstGeom>
          <a:noFill/>
        </p:spPr>
        <p:txBody>
          <a:bodyPr wrap="square" rtlCol="0">
            <a:spAutoFit/>
          </a:bodyPr>
          <a:lstStyle/>
          <a:p>
            <a:pPr algn="ctr"/>
            <a:r>
              <a:rPr lang="en-US" sz="3200" u="sng" dirty="0" smtClean="0"/>
              <a:t>Tempo Doped Araldite </a:t>
            </a:r>
            <a:r>
              <a:rPr lang="en-US" sz="3200" u="sng" dirty="0" smtClean="0"/>
              <a:t>Target</a:t>
            </a:r>
          </a:p>
          <a:p>
            <a:pPr algn="ctr"/>
            <a:endParaRPr lang="en-US" sz="3200" u="sng" dirty="0" smtClean="0"/>
          </a:p>
          <a:p>
            <a:pPr algn="ctr"/>
            <a:r>
              <a:rPr lang="en-US" sz="2800" dirty="0" smtClean="0"/>
              <a:t>Target </a:t>
            </a:r>
            <a:r>
              <a:rPr lang="en-US" sz="2800" dirty="0" smtClean="0"/>
              <a:t>stick containing </a:t>
            </a:r>
            <a:r>
              <a:rPr lang="en-US" sz="2800" dirty="0" smtClean="0"/>
              <a:t>the</a:t>
            </a:r>
          </a:p>
          <a:p>
            <a:pPr algn="ctr"/>
            <a:r>
              <a:rPr lang="en-US" sz="2800" dirty="0" smtClean="0"/>
              <a:t>A and Alpha targets </a:t>
            </a:r>
            <a:r>
              <a:rPr lang="en-US" sz="2800" dirty="0" smtClean="0"/>
              <a:t>in </a:t>
            </a:r>
            <a:r>
              <a:rPr lang="en-US" sz="2800" dirty="0" smtClean="0"/>
              <a:t>3</a:t>
            </a:r>
            <a:r>
              <a:rPr lang="en-US" sz="2800" baseline="30000" dirty="0" smtClean="0"/>
              <a:t>rd</a:t>
            </a:r>
            <a:r>
              <a:rPr lang="en-US" sz="2800" dirty="0" smtClean="0"/>
              <a:t> </a:t>
            </a:r>
            <a:r>
              <a:rPr lang="en-US" sz="2800" dirty="0" smtClean="0"/>
              <a:t>and 4</a:t>
            </a:r>
            <a:r>
              <a:rPr lang="en-US" sz="2800" baseline="30000" dirty="0" smtClean="0"/>
              <a:t>th</a:t>
            </a:r>
            <a:r>
              <a:rPr lang="en-US" sz="2800" dirty="0" smtClean="0"/>
              <a:t> cups. Located </a:t>
            </a:r>
            <a:r>
              <a:rPr lang="en-US" sz="2800" dirty="0" smtClean="0"/>
              <a:t>on </a:t>
            </a:r>
            <a:r>
              <a:rPr lang="en-US" sz="2800" dirty="0" smtClean="0"/>
              <a:t>the end of the target </a:t>
            </a:r>
            <a:r>
              <a:rPr lang="en-US" sz="2800" dirty="0" smtClean="0"/>
              <a:t>ladder </a:t>
            </a:r>
            <a:r>
              <a:rPr lang="en-US" sz="2800" dirty="0" smtClean="0"/>
              <a:t>on the bottom of </a:t>
            </a:r>
            <a:r>
              <a:rPr lang="en-US" sz="2800" dirty="0" smtClean="0"/>
              <a:t>the </a:t>
            </a:r>
            <a:r>
              <a:rPr lang="en-US" sz="2800" dirty="0" smtClean="0"/>
              <a:t>fridge. </a:t>
            </a:r>
            <a:endParaRPr lang="en-US" sz="2800" dirty="0"/>
          </a:p>
        </p:txBody>
      </p:sp>
      <p:sp>
        <p:nvSpPr>
          <p:cNvPr id="16" name="TextBox 15"/>
          <p:cNvSpPr txBox="1"/>
          <p:nvPr/>
        </p:nvSpPr>
        <p:spPr>
          <a:xfrm>
            <a:off x="14015391" y="22909853"/>
            <a:ext cx="14750464" cy="97840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numCol="3" rtlCol="0">
            <a:spAutoFit/>
          </a:bodyPr>
          <a:lstStyle/>
          <a:p>
            <a:pPr algn="ctr"/>
            <a:endParaRPr lang="en-US" sz="2800" dirty="0" smtClean="0"/>
          </a:p>
          <a:p>
            <a:pPr algn="ctr"/>
            <a:endParaRPr lang="en-US" sz="2800" dirty="0" smtClean="0"/>
          </a:p>
          <a:p>
            <a:pPr algn="ctr"/>
            <a:endParaRPr lang="en-US" sz="2800" dirty="0" smtClean="0"/>
          </a:p>
          <a:p>
            <a:pPr algn="ctr"/>
            <a:endParaRPr lang="en-US" sz="2800" dirty="0" smtClean="0"/>
          </a:p>
          <a:p>
            <a:pPr algn="ctr"/>
            <a:r>
              <a:rPr lang="en-US" sz="2800" dirty="0" smtClean="0"/>
              <a:t>Mercury </a:t>
            </a:r>
            <a:r>
              <a:rPr lang="en-US" sz="2800" dirty="0" smtClean="0"/>
              <a:t>iTC</a:t>
            </a:r>
            <a:endParaRPr lang="en-US" sz="2800" dirty="0"/>
          </a:p>
          <a:p>
            <a:pPr algn="ctr"/>
            <a:endParaRPr lang="en-US" sz="2800" dirty="0" smtClean="0"/>
          </a:p>
          <a:p>
            <a:pPr algn="ctr"/>
            <a:endParaRPr lang="en-US" sz="2800" dirty="0"/>
          </a:p>
          <a:p>
            <a:pPr algn="ctr"/>
            <a:endParaRPr lang="en-US" sz="2800" dirty="0" smtClean="0"/>
          </a:p>
          <a:p>
            <a:pPr algn="ctr"/>
            <a:endParaRPr lang="en-US" sz="2800" dirty="0"/>
          </a:p>
          <a:p>
            <a:pPr algn="ctr"/>
            <a:endParaRPr lang="en-US" sz="2800" dirty="0"/>
          </a:p>
          <a:p>
            <a:pPr algn="ctr"/>
            <a:endParaRPr lang="en-US" sz="2400" dirty="0"/>
          </a:p>
          <a:p>
            <a:pPr algn="ctr"/>
            <a:endParaRPr lang="en-US" sz="2800" dirty="0" smtClean="0"/>
          </a:p>
          <a:p>
            <a:pPr algn="ctr"/>
            <a:r>
              <a:rPr lang="en-US" sz="2800" dirty="0" smtClean="0"/>
              <a:t>A </a:t>
            </a:r>
            <a:r>
              <a:rPr lang="en-US" sz="2800" dirty="0"/>
              <a:t>Mercury iTC is a cryogenic programmable intelligent temperature controller. </a:t>
            </a:r>
            <a:r>
              <a:rPr lang="en-US" sz="2800" dirty="0" smtClean="0"/>
              <a:t>This </a:t>
            </a:r>
            <a:r>
              <a:rPr lang="en-US" sz="2800" dirty="0"/>
              <a:t>was used to monitor temperature </a:t>
            </a:r>
            <a:r>
              <a:rPr lang="en-US" sz="2800" dirty="0" smtClean="0"/>
              <a:t>and</a:t>
            </a:r>
            <a:r>
              <a:rPr lang="en-US" sz="2800" dirty="0" smtClean="0"/>
              <a:t> </a:t>
            </a:r>
            <a:r>
              <a:rPr lang="en-US" sz="2800" dirty="0"/>
              <a:t>resistance, while controlling the heating cartridge though a set point </a:t>
            </a:r>
            <a:r>
              <a:rPr lang="en-US" sz="2800" dirty="0" smtClean="0"/>
              <a:t>temperature</a:t>
            </a:r>
            <a:r>
              <a:rPr lang="en-US" sz="2800" dirty="0"/>
              <a:t> </a:t>
            </a:r>
            <a:r>
              <a:rPr lang="en-US" sz="2800" dirty="0" smtClean="0"/>
              <a:t>or heat flow (%). </a:t>
            </a:r>
            <a:endParaRPr lang="en-US" sz="4000" dirty="0" smtClean="0"/>
          </a:p>
          <a:p>
            <a:pPr algn="ctr"/>
            <a:endParaRPr lang="en-US" sz="4000" dirty="0" smtClean="0"/>
          </a:p>
          <a:p>
            <a:pPr algn="ctr"/>
            <a:endParaRPr lang="en-US" sz="4000" dirty="0"/>
          </a:p>
          <a:p>
            <a:pPr algn="ctr"/>
            <a:r>
              <a:rPr lang="en-US" sz="4000" dirty="0" smtClean="0"/>
              <a:t>Heating </a:t>
            </a:r>
            <a:r>
              <a:rPr lang="en-US" sz="4000" dirty="0" smtClean="0"/>
              <a:t>Element </a:t>
            </a:r>
            <a:r>
              <a:rPr lang="en-US" sz="4000" dirty="0" smtClean="0"/>
              <a:t>System</a:t>
            </a:r>
            <a:endParaRPr lang="en-US" sz="2800" dirty="0" smtClean="0"/>
          </a:p>
          <a:p>
            <a:pPr algn="ctr"/>
            <a:endParaRPr lang="en-US" sz="2800" dirty="0" smtClean="0"/>
          </a:p>
          <a:p>
            <a:pPr algn="ctr"/>
            <a:r>
              <a:rPr lang="en-US" sz="2800" dirty="0" smtClean="0"/>
              <a:t>19 </a:t>
            </a:r>
            <a:r>
              <a:rPr lang="en-US" sz="2800" dirty="0" smtClean="0"/>
              <a:t>Pin Connection</a:t>
            </a:r>
          </a:p>
          <a:p>
            <a:pPr algn="ctr"/>
            <a:endParaRPr lang="en-US" sz="2800" dirty="0" smtClean="0"/>
          </a:p>
          <a:p>
            <a:pPr algn="ctr"/>
            <a:endParaRPr lang="en-US" sz="2800" dirty="0" smtClean="0"/>
          </a:p>
          <a:p>
            <a:pPr algn="ctr"/>
            <a:endParaRPr lang="en-US" sz="2800" dirty="0"/>
          </a:p>
          <a:p>
            <a:pPr algn="ctr"/>
            <a:endParaRPr lang="en-US" sz="2800" dirty="0"/>
          </a:p>
          <a:p>
            <a:pPr algn="ctr"/>
            <a:endParaRPr lang="en-US" sz="2800" dirty="0" smtClean="0"/>
          </a:p>
          <a:p>
            <a:pPr algn="ctr"/>
            <a:endParaRPr lang="en-US" sz="2800" dirty="0"/>
          </a:p>
          <a:p>
            <a:pPr algn="ctr"/>
            <a:endParaRPr lang="en-US" sz="2800" dirty="0" smtClean="0"/>
          </a:p>
          <a:p>
            <a:pPr algn="ctr"/>
            <a:r>
              <a:rPr lang="en-US" sz="2800" dirty="0" smtClean="0"/>
              <a:t>A D9 connector ran from the back of the Mercury iTC to the 19 pin connector. A 19 pin connector was used for electrical connections between the lab space and the vacuum environment. It carried four leads, two for thermometry and two for the heating cartridge. </a:t>
            </a:r>
          </a:p>
          <a:p>
            <a:pPr algn="ctr"/>
            <a:endParaRPr lang="en-US" sz="2800" dirty="0" smtClean="0"/>
          </a:p>
          <a:p>
            <a:pPr algn="ctr"/>
            <a:endParaRPr lang="en-US" sz="2800" dirty="0" smtClean="0"/>
          </a:p>
          <a:p>
            <a:pPr algn="ctr"/>
            <a:endParaRPr lang="en-US" sz="2800" dirty="0" smtClean="0"/>
          </a:p>
          <a:p>
            <a:pPr algn="ctr"/>
            <a:endParaRPr lang="en-US" sz="2800" dirty="0" smtClean="0"/>
          </a:p>
          <a:p>
            <a:pPr algn="ctr"/>
            <a:endParaRPr lang="en-US" sz="2800" dirty="0"/>
          </a:p>
          <a:p>
            <a:pPr algn="ctr"/>
            <a:r>
              <a:rPr lang="en-US" sz="2800" dirty="0" smtClean="0"/>
              <a:t>Heating </a:t>
            </a:r>
            <a:r>
              <a:rPr lang="en-US" sz="2800" dirty="0" smtClean="0"/>
              <a:t>Element </a:t>
            </a:r>
          </a:p>
          <a:p>
            <a:pPr algn="ctr"/>
            <a:endParaRPr lang="en-US" sz="2800" dirty="0" smtClean="0"/>
          </a:p>
          <a:p>
            <a:pPr algn="ctr"/>
            <a:endParaRPr lang="en-US" sz="2800" dirty="0"/>
          </a:p>
          <a:p>
            <a:pPr algn="ctr"/>
            <a:endParaRPr lang="en-US" sz="2800" dirty="0"/>
          </a:p>
          <a:p>
            <a:pPr algn="ctr"/>
            <a:endParaRPr lang="en-US" sz="2800" dirty="0" smtClean="0"/>
          </a:p>
          <a:p>
            <a:pPr algn="ctr"/>
            <a:endParaRPr lang="en-US" sz="2800" dirty="0" smtClean="0"/>
          </a:p>
          <a:p>
            <a:pPr algn="ctr"/>
            <a:endParaRPr lang="en-US" sz="2800" dirty="0"/>
          </a:p>
          <a:p>
            <a:pPr algn="ctr"/>
            <a:endParaRPr lang="en-US" sz="2800" dirty="0" smtClean="0"/>
          </a:p>
          <a:p>
            <a:pPr algn="ctr"/>
            <a:r>
              <a:rPr lang="en-US" sz="2800" dirty="0" smtClean="0"/>
              <a:t>The </a:t>
            </a:r>
            <a:r>
              <a:rPr lang="en-US" sz="2800" dirty="0"/>
              <a:t>heating cartridge and Allen Bradley resistor separated by a copper baffle. Wiring consisted of magnet wire and </a:t>
            </a:r>
            <a:r>
              <a:rPr lang="en-US" sz="2800" dirty="0" smtClean="0"/>
              <a:t>spade </a:t>
            </a:r>
            <a:r>
              <a:rPr lang="en-US" sz="2800" dirty="0"/>
              <a:t>clips connections</a:t>
            </a:r>
            <a:r>
              <a:rPr lang="en-US" sz="2800" dirty="0" smtClean="0"/>
              <a:t>. The placement on the copper baffle allowed the baffle to act as a secondary heating element through </a:t>
            </a:r>
            <a:r>
              <a:rPr lang="en-US" sz="2800" dirty="0" smtClean="0"/>
              <a:t>conduction.</a:t>
            </a:r>
            <a:endParaRPr lang="en-US" sz="2800" dirty="0" smtClean="0"/>
          </a:p>
        </p:txBody>
      </p:sp>
      <p:sp>
        <p:nvSpPr>
          <p:cNvPr id="59" name="TextBox 58"/>
          <p:cNvSpPr txBox="1"/>
          <p:nvPr/>
        </p:nvSpPr>
        <p:spPr>
          <a:xfrm>
            <a:off x="29959190" y="27027519"/>
            <a:ext cx="6047873" cy="1815882"/>
          </a:xfrm>
          <a:prstGeom prst="rect">
            <a:avLst/>
          </a:prstGeom>
          <a:noFill/>
        </p:spPr>
        <p:txBody>
          <a:bodyPr wrap="square" rtlCol="0">
            <a:spAutoFit/>
          </a:bodyPr>
          <a:lstStyle/>
          <a:p>
            <a:r>
              <a:rPr lang="en-US" sz="2800" dirty="0"/>
              <a:t>Figure 1 is a graphical visualization of the h</a:t>
            </a:r>
            <a:r>
              <a:rPr lang="en-US" sz="2800" dirty="0" smtClean="0"/>
              <a:t>eater </a:t>
            </a:r>
            <a:r>
              <a:rPr lang="en-US" sz="2800" dirty="0"/>
              <a:t>equilibrating to a set point temperature of 100 K</a:t>
            </a:r>
            <a:r>
              <a:rPr lang="en-US" sz="2800" dirty="0" smtClean="0"/>
              <a:t>.   </a:t>
            </a:r>
            <a:endParaRPr lang="en-US" sz="4800" dirty="0"/>
          </a:p>
          <a:p>
            <a:endParaRPr lang="en-US" sz="2800" dirty="0"/>
          </a:p>
        </p:txBody>
      </p:sp>
      <p:pic>
        <p:nvPicPr>
          <p:cNvPr id="35" name="Picture 3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34544" y="12863607"/>
            <a:ext cx="5618882" cy="4214161"/>
          </a:xfrm>
          <a:prstGeom prst="rect">
            <a:avLst/>
          </a:prstGeom>
          <a:ln>
            <a:solidFill>
              <a:schemeClr val="tx1"/>
            </a:solidFill>
          </a:ln>
        </p:spPr>
      </p:pic>
      <p:pic>
        <p:nvPicPr>
          <p:cNvPr id="36" name="Picture 35">
            <a:extLst>
              <a:ext uri="{FF2B5EF4-FFF2-40B4-BE49-F238E27FC236}">
                <a16:creationId xmlns:a16="http://schemas.microsoft.com/office/drawing/2014/main" id="{E78AB690-E042-4C8B-9910-7CB041030B01}"/>
              </a:ext>
            </a:extLst>
          </p:cNvPr>
          <p:cNvPicPr>
            <a:picLocks noChangeAspect="1"/>
          </p:cNvPicPr>
          <p:nvPr/>
        </p:nvPicPr>
        <p:blipFill rotWithShape="1">
          <a:blip r:embed="rId16" cstate="hqprint">
            <a:extLst>
              <a:ext uri="{28A0092B-C50C-407E-A947-70E740481C1C}">
                <a14:useLocalDpi xmlns:a14="http://schemas.microsoft.com/office/drawing/2010/main" val="0"/>
              </a:ext>
            </a:extLst>
          </a:blip>
          <a:srcRect l="11930" t="1086" r="24226"/>
          <a:stretch/>
        </p:blipFill>
        <p:spPr>
          <a:xfrm>
            <a:off x="24705918" y="25215972"/>
            <a:ext cx="2983373" cy="2434548"/>
          </a:xfrm>
          <a:prstGeom prst="rect">
            <a:avLst/>
          </a:prstGeom>
        </p:spPr>
      </p:pic>
      <p:pic>
        <p:nvPicPr>
          <p:cNvPr id="34" name="Picture 33"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17" cstate="hqprint">
            <a:extLst>
              <a:ext uri="{BEBA8EAE-BF5A-486C-A8C5-ECC9F3942E4B}">
                <a14:imgProps xmlns:a14="http://schemas.microsoft.com/office/drawing/2010/main">
                  <a14:imgLayer r:embed="rId18">
                    <a14:imgEffect>
                      <a14:backgroundRemoval t="219" b="89693" l="36745" r="89766">
                        <a14:foregroundMark x1="57830" y1="61842" x2="57830" y2="61842"/>
                        <a14:foregroundMark x1="61282" y1="62719" x2="61282" y2="62719"/>
                        <a14:foregroundMark x1="60789" y1="56140" x2="60789" y2="56140"/>
                        <a14:foregroundMark x1="49815" y1="46491" x2="49815" y2="46491"/>
                        <a14:foregroundMark x1="66338" y1="31798" x2="66338" y2="31798"/>
                        <a14:foregroundMark x1="60419" y1="55482" x2="60419" y2="55482"/>
                        <a14:foregroundMark x1="60049" y1="66447" x2="60049" y2="66447"/>
                        <a14:foregroundMark x1="43896" y1="68640" x2="43896" y2="68640"/>
                        <a14:foregroundMark x1="50925" y1="74342" x2="50925" y2="74342"/>
                        <a14:foregroundMark x1="47102" y1="71711" x2="47102" y2="71711"/>
                        <a14:foregroundMark x1="54131" y1="74342" x2="54131" y2="74342"/>
                        <a14:foregroundMark x1="55610" y1="74342" x2="55610" y2="74342"/>
                        <a14:foregroundMark x1="49445" y1="73904" x2="49445" y2="73904"/>
                        <a14:foregroundMark x1="63625" y1="28070" x2="63625" y2="28070"/>
                        <a14:foregroundMark x1="76572" y1="17763" x2="76572" y2="17763"/>
                        <a14:foregroundMark x1="72503" y1="6798" x2="72503" y2="6798"/>
                        <a14:foregroundMark x1="78668" y1="9868" x2="78668" y2="9868"/>
                        <a14:foregroundMark x1="79285" y1="17544" x2="79285" y2="17544"/>
                        <a14:foregroundMark x1="75832" y1="34868" x2="82614" y2="18202"/>
                        <a14:foregroundMark x1="57213" y1="6798" x2="63379" y2="219"/>
                        <a14:foregroundMark x1="64858" y1="19737" x2="64858" y2="19737"/>
                        <a14:foregroundMark x1="55610" y1="18640" x2="73366" y2="39254"/>
                        <a14:foregroundMark x1="52528" y1="74781" x2="52528" y2="74781"/>
                        <a14:foregroundMark x1="81998" y1="15132" x2="81998" y2="15132"/>
                        <a14:foregroundMark x1="83107" y1="13377" x2="83107" y2="13377"/>
                        <a14:foregroundMark x1="84957" y1="3509" x2="84957" y2="3509"/>
                        <a14:foregroundMark x1="61282" y1="58772" x2="61282" y2="58772"/>
                        <a14:backgroundMark x1="81134" y1="25658" x2="89396" y2="1535"/>
                        <a14:backgroundMark x1="47965" y1="33991" x2="51911" y2="7675"/>
                        <a14:backgroundMark x1="57830" y1="2851" x2="57830" y2="2851"/>
                        <a14:backgroundMark x1="47349" y1="4167" x2="47349" y2="4167"/>
                        <a14:backgroundMark x1="43896" y1="5702" x2="43896" y2="5702"/>
                        <a14:backgroundMark x1="42787" y1="3070" x2="42787" y2="3070"/>
                        <a14:backgroundMark x1="45869" y1="12939" x2="60173" y2="219"/>
                        <a14:backgroundMark x1="38348" y1="50877" x2="43896" y2="40132"/>
                        <a14:backgroundMark x1="50062" y1="26974" x2="51048" y2="38158"/>
                        <a14:backgroundMark x1="41800" y1="72368" x2="41800" y2="72368"/>
                      </a14:backgroundRemoval>
                    </a14:imgEffect>
                  </a14:imgLayer>
                </a14:imgProps>
              </a:ext>
              <a:ext uri="{28A0092B-C50C-407E-A947-70E740481C1C}">
                <a14:useLocalDpi xmlns:a14="http://schemas.microsoft.com/office/drawing/2010/main" val="0"/>
              </a:ext>
            </a:extLst>
          </a:blip>
          <a:srcRect l="35641" r="9497" b="20791"/>
          <a:stretch/>
        </p:blipFill>
        <p:spPr>
          <a:xfrm>
            <a:off x="20090759" y="25324794"/>
            <a:ext cx="2983371" cy="2422867"/>
          </a:xfrm>
          <a:prstGeom prst="rect">
            <a:avLst/>
          </a:prstGeom>
        </p:spPr>
      </p:pic>
      <p:sp>
        <p:nvSpPr>
          <p:cNvPr id="2" name="TextBox 1"/>
          <p:cNvSpPr txBox="1"/>
          <p:nvPr/>
        </p:nvSpPr>
        <p:spPr>
          <a:xfrm>
            <a:off x="36748978" y="27089926"/>
            <a:ext cx="6781556" cy="3108543"/>
          </a:xfrm>
          <a:prstGeom prst="rect">
            <a:avLst/>
          </a:prstGeom>
          <a:noFill/>
        </p:spPr>
        <p:txBody>
          <a:bodyPr wrap="square" rtlCol="0">
            <a:spAutoFit/>
          </a:bodyPr>
          <a:lstStyle/>
          <a:p>
            <a:r>
              <a:rPr lang="en-US" sz="2800" dirty="0" smtClean="0"/>
              <a:t>Figure 2 shows the heater turning off from an set temperature, once 150 sec pass the heater is turned on again. This visualization proves the effectiveness of the heater on the fridge baffles by the </a:t>
            </a:r>
            <a:r>
              <a:rPr lang="en-US" sz="2800" dirty="0"/>
              <a:t>corresponding fluctuation </a:t>
            </a:r>
            <a:r>
              <a:rPr lang="en-US" sz="2800" dirty="0" smtClean="0"/>
              <a:t>between voltage and temperature. </a:t>
            </a:r>
            <a:endParaRPr lang="en-US" sz="2800" dirty="0"/>
          </a:p>
        </p:txBody>
      </p:sp>
      <p:pic>
        <p:nvPicPr>
          <p:cNvPr id="33" name="Picture 32"/>
          <p:cNvPicPr>
            <a:picLocks noChangeAspect="1"/>
          </p:cNvPicPr>
          <p:nvPr/>
        </p:nvPicPr>
        <p:blipFill rotWithShape="1">
          <a:blip r:embed="rId19">
            <a:extLst>
              <a:ext uri="{BEBA8EAE-BF5A-486C-A8C5-ECC9F3942E4B}">
                <a14:imgProps xmlns:a14="http://schemas.microsoft.com/office/drawing/2010/main">
                  <a14:imgLayer r:embed="rId20">
                    <a14:imgEffect>
                      <a14:backgroundRemoval t="9965" b="89859" l="0" r="100000">
                        <a14:foregroundMark x1="694" y1="26014" x2="694" y2="26014"/>
                        <a14:foregroundMark x1="98810" y1="28924" x2="50" y2="28219"/>
                        <a14:foregroundMark x1="1091" y1="82892" x2="99058" y2="82451"/>
                        <a14:foregroundMark x1="99058" y1="82451" x2="99256" y2="28924"/>
                        <a14:foregroundMark x1="2331" y1="27866" x2="1290" y2="81393"/>
                        <a14:foregroundMark x1="56944" y1="36332" x2="56746" y2="53527"/>
                        <a14:foregroundMark x1="56746" y1="53527" x2="72024" y2="62698"/>
                        <a14:foregroundMark x1="72024" y1="62346" x2="72024" y2="34127"/>
                        <a14:foregroundMark x1="72024" y1="34127" x2="56944" y2="36332"/>
                        <a14:foregroundMark x1="69147" y1="46914" x2="69147" y2="46914"/>
                      </a14:backgroundRemoval>
                    </a14:imgEffect>
                  </a14:imgLayer>
                </a14:imgProps>
              </a:ext>
              <a:ext uri="{28A0092B-C50C-407E-A947-70E740481C1C}">
                <a14:useLocalDpi xmlns:a14="http://schemas.microsoft.com/office/drawing/2010/main" val="0"/>
              </a:ext>
            </a:extLst>
          </a:blip>
          <a:srcRect l="19514" t="23463" r="16865" b="13479"/>
          <a:stretch/>
        </p:blipFill>
        <p:spPr>
          <a:xfrm>
            <a:off x="14795667" y="25452916"/>
            <a:ext cx="3886200" cy="2166625"/>
          </a:xfrm>
          <a:prstGeom prst="rect">
            <a:avLst/>
          </a:prstGeom>
        </p:spPr>
      </p:pic>
      <p:pic>
        <p:nvPicPr>
          <p:cNvPr id="31" name="Picture 3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746289" y="15024334"/>
            <a:ext cx="5991970" cy="2736838"/>
          </a:xfrm>
          <a:prstGeom prst="rect">
            <a:avLst/>
          </a:prstGeom>
          <a:ln>
            <a:solidFill>
              <a:schemeClr val="tx1"/>
            </a:solidFill>
          </a:ln>
        </p:spPr>
      </p:pic>
      <p:pic>
        <p:nvPicPr>
          <p:cNvPr id="32" name="Picture 3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0524683" y="15101922"/>
            <a:ext cx="5652232" cy="2581662"/>
          </a:xfrm>
          <a:prstGeom prst="rect">
            <a:avLst/>
          </a:prstGeom>
          <a:ln>
            <a:solidFill>
              <a:schemeClr val="tx1"/>
            </a:solidFill>
          </a:ln>
        </p:spPr>
      </p:pic>
      <p:pic>
        <p:nvPicPr>
          <p:cNvPr id="37"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23" cstate="hqprint">
            <a:extLst>
              <a:ext uri="{BEBA8EAE-BF5A-486C-A8C5-ECC9F3942E4B}">
                <a14:imgProps xmlns:a14="http://schemas.microsoft.com/office/drawing/2010/main">
                  <a14:imgLayer r:embed="rId24">
                    <a14:imgEffect>
                      <a14:backgroundRemoval t="5060" b="95933" l="30120" r="73138"/>
                    </a14:imgEffect>
                  </a14:imgLayer>
                </a14:imgProps>
              </a:ext>
              <a:ext uri="{28A0092B-C50C-407E-A947-70E740481C1C}">
                <a14:useLocalDpi xmlns:a14="http://schemas.microsoft.com/office/drawing/2010/main" val="0"/>
              </a:ext>
            </a:extLst>
          </a:blip>
          <a:srcRect/>
          <a:stretch>
            <a:fillRect/>
          </a:stretch>
        </p:blipFill>
        <p:spPr bwMode="auto">
          <a:xfrm>
            <a:off x="24685467" y="16520968"/>
            <a:ext cx="2956797" cy="396336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1&#10;" title="Tempo Doped Araldite Spin Up"/>
          <p:cNvPicPr/>
          <p:nvPr/>
        </p:nvPicPr>
        <p:blipFill rotWithShape="1">
          <a:blip r:embed="rId25"/>
          <a:srcRect t="-7835" b="1"/>
          <a:stretch/>
        </p:blipFill>
        <p:spPr>
          <a:xfrm>
            <a:off x="5199428" y="6779387"/>
            <a:ext cx="5292581" cy="4515827"/>
          </a:xfrm>
          <a:prstGeom prst="rect">
            <a:avLst/>
          </a:prstGeom>
          <a:ln>
            <a:solidFill>
              <a:schemeClr val="tx1"/>
            </a:solidFill>
          </a:ln>
        </p:spPr>
      </p:pic>
      <p:pic>
        <p:nvPicPr>
          <p:cNvPr id="43"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a:blip r:embed="rId26" cstate="hqprint">
            <a:extLst>
              <a:ext uri="{BEBA8EAE-BF5A-486C-A8C5-ECC9F3942E4B}">
                <a14:imgProps xmlns:a14="http://schemas.microsoft.com/office/drawing/2010/main">
                  <a14:imgLayer r:embed="rId27">
                    <a14:imgEffect>
                      <a14:backgroundRemoval t="10000" b="90000" l="10000" r="90000">
                        <a14:backgroundMark x1="48936" y1="24653" x2="48936" y2="24653"/>
                        <a14:backgroundMark x1="72673" y1="35516" x2="62965" y2="29067"/>
                        <a14:backgroundMark x1="25199" y1="35119" x2="25199" y2="46379"/>
                      </a14:backgroundRemoval>
                    </a14:imgEffect>
                  </a14:imgLayer>
                </a14:imgProps>
              </a:ext>
              <a:ext uri="{28A0092B-C50C-407E-A947-70E740481C1C}">
                <a14:useLocalDpi xmlns:a14="http://schemas.microsoft.com/office/drawing/2010/main" val="0"/>
              </a:ext>
            </a:extLst>
          </a:blip>
          <a:srcRect/>
          <a:stretch>
            <a:fillRect/>
          </a:stretch>
        </p:blipFill>
        <p:spPr bwMode="auto">
          <a:xfrm>
            <a:off x="8409019" y="27414138"/>
            <a:ext cx="3530474" cy="473233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28">
            <a:extLst>
              <a:ext uri="{BEBA8EAE-BF5A-486C-A8C5-ECC9F3942E4B}">
                <a14:imgProps xmlns:a14="http://schemas.microsoft.com/office/drawing/2010/main">
                  <a14:imgLayer r:embed="rId29">
                    <a14:imgEffect>
                      <a14:backgroundRemoval t="0" b="100000" l="0" r="99934">
                        <a14:foregroundMark x1="90559" y1="37946" x2="90559" y2="37946"/>
                        <a14:foregroundMark x1="81981" y1="20933" x2="99934" y2="20337"/>
                        <a14:foregroundMark x1="80452" y1="51042" x2="99934" y2="51339"/>
                        <a14:foregroundMark x1="90559" y1="29018" x2="90559" y2="29018"/>
                        <a14:foregroundMark x1="86104" y1="25397" x2="89096" y2="40724"/>
                        <a14:foregroundMark x1="93218" y1="26240" x2="91689" y2="41270"/>
                        <a14:foregroundMark x1="80120" y1="53571" x2="99202" y2="53571"/>
                        <a14:foregroundMark x1="80452" y1="82292" x2="86436" y2="82292"/>
                        <a14:foregroundMark x1="86835" y1="81994" x2="99934" y2="83929"/>
                        <a14:backgroundMark x1="98404" y1="52133" x2="81250" y2="52133"/>
                      </a14:backgroundRemoval>
                    </a14:imgEffect>
                  </a14:imgLayer>
                </a14:imgProps>
              </a:ext>
              <a:ext uri="{28A0092B-C50C-407E-A947-70E740481C1C}">
                <a14:useLocalDpi xmlns:a14="http://schemas.microsoft.com/office/drawing/2010/main" val="0"/>
              </a:ext>
            </a:extLst>
          </a:blip>
          <a:srcRect/>
          <a:stretch>
            <a:fillRect/>
          </a:stretch>
        </p:blipFill>
        <p:spPr bwMode="auto">
          <a:xfrm>
            <a:off x="4320503" y="25865472"/>
            <a:ext cx="4215284" cy="565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7625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6787" y="3707710"/>
            <a:ext cx="10058400" cy="459418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9978" y="9949330"/>
            <a:ext cx="10058400" cy="465201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77153" y="3761437"/>
            <a:ext cx="10058400" cy="465201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82650" y="9685835"/>
            <a:ext cx="10058400" cy="4594184"/>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05322" y="9628009"/>
            <a:ext cx="10058400" cy="4652010"/>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06734" y="2931885"/>
            <a:ext cx="10058400" cy="4594184"/>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282650" y="16067518"/>
            <a:ext cx="10058400" cy="4594184"/>
          </a:xfrm>
          <a:prstGeom prst="rect">
            <a:avLst/>
          </a:prstGeom>
        </p:spPr>
      </p:pic>
      <p:pic>
        <p:nvPicPr>
          <p:cNvPr id="1026" name="Picture 2" descr="https://scontent.fzty2-1.fna.fbcdn.net/v/t1.15752-9/55869376_1574287432705195_3359276965117820928_n.jpg?_nc_cat=106&amp;_nc_ht=scontent.fzty2-1.fna&amp;oh=ba039f5754ac52379be2f13e9d603975&amp;oe=5D4B03FA"/>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5060" b="95933" l="30120" r="73138"/>
                    </a14:imgEffect>
                  </a14:imgLayer>
                </a14:imgProps>
              </a:ext>
              <a:ext uri="{28A0092B-C50C-407E-A947-70E740481C1C}">
                <a14:useLocalDpi xmlns:a14="http://schemas.microsoft.com/office/drawing/2010/main" val="0"/>
              </a:ext>
            </a:extLst>
          </a:blip>
          <a:srcRect/>
          <a:stretch>
            <a:fillRect/>
          </a:stretch>
        </p:blipFill>
        <p:spPr bwMode="auto">
          <a:xfrm>
            <a:off x="4908335" y="16248776"/>
            <a:ext cx="7849934" cy="105222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fzty2-1.fna.fbcdn.net/v/t1.15752-9/56161313_390450438458124_3852108944616980480_n.jpg?_nc_cat=105&amp;_nc_ht=scontent.fzty2-1.fna&amp;oh=d8d9e933126cb30f33a241ec712c117e&amp;oe=5D42A6E0"/>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9921" b="91171" l="19681" r="77128"/>
                    </a14:imgEffect>
                  </a14:imgLayer>
                </a14:imgProps>
              </a:ext>
              <a:ext uri="{28A0092B-C50C-407E-A947-70E740481C1C}">
                <a14:useLocalDpi xmlns:a14="http://schemas.microsoft.com/office/drawing/2010/main" val="0"/>
              </a:ext>
            </a:extLst>
          </a:blip>
          <a:srcRect l="21065" t="8031" r="23555" b="10085"/>
          <a:stretch/>
        </p:blipFill>
        <p:spPr bwMode="auto">
          <a:xfrm>
            <a:off x="10515600" y="16649701"/>
            <a:ext cx="3162300" cy="62674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content.fzty2-1.fna.fbcdn.net/v/t1.15752-9/56177144_416648399138660_8904840013594755072_n.jpg?_nc_cat=111&amp;_nc_ht=scontent.fzty2-1.fna&amp;oh=50141e4e9b61fbb6b033da742357da49&amp;oe=5D0DE2AE"/>
          <p:cNvPicPr>
            <a:picLocks noChangeAspect="1" noChangeArrowheads="1"/>
          </p:cNvPicPr>
          <p:nvPr/>
        </p:nvPicPr>
        <p:blipFill>
          <a:blip r:embed="rId13" cstate="hqprint">
            <a:extLst>
              <a:ext uri="{BEBA8EAE-BF5A-486C-A8C5-ECC9F3942E4B}">
                <a14:imgProps xmlns:a14="http://schemas.microsoft.com/office/drawing/2010/main">
                  <a14:imgLayer r:embed="rId14">
                    <a14:imgEffect>
                      <a14:backgroundRemoval t="10000" b="90000" l="10000" r="90000">
                        <a14:backgroundMark x1="48936" y1="24653" x2="48936" y2="24653"/>
                        <a14:backgroundMark x1="72673" y1="35516" x2="62965" y2="29067"/>
                        <a14:backgroundMark x1="25199" y1="35119" x2="25199" y2="46379"/>
                      </a14:backgroundRemoval>
                    </a14:imgEffect>
                  </a14:imgLayer>
                </a14:imgProps>
              </a:ext>
              <a:ext uri="{28A0092B-C50C-407E-A947-70E740481C1C}">
                <a14:useLocalDpi xmlns:a14="http://schemas.microsoft.com/office/drawing/2010/main" val="0"/>
              </a:ext>
            </a:extLst>
          </a:blip>
          <a:srcRect/>
          <a:stretch>
            <a:fillRect/>
          </a:stretch>
        </p:blipFill>
        <p:spPr bwMode="auto">
          <a:xfrm>
            <a:off x="3698800" y="13882607"/>
            <a:ext cx="3530474" cy="47323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scontent.fzty2-1.fna.fbcdn.net/v/t1.15752-9/56158169_359223038026085_5099266936550719488_n.jpg?_nc_cat=103&amp;_nc_ht=scontent.fzty2-1.fna&amp;oh=f1427eaa67bfdf15b3d62ddf6e29e023&amp;oe=5D0DA7E4"/>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0" b="100000" l="0" r="99934">
                        <a14:foregroundMark x1="90559" y1="37946" x2="90559" y2="37946"/>
                        <a14:foregroundMark x1="81981" y1="20933" x2="99934" y2="20337"/>
                        <a14:foregroundMark x1="80452" y1="51042" x2="99934" y2="51339"/>
                        <a14:foregroundMark x1="90559" y1="29018" x2="90559" y2="29018"/>
                        <a14:foregroundMark x1="86104" y1="25397" x2="89096" y2="40724"/>
                        <a14:foregroundMark x1="93218" y1="26240" x2="91689" y2="41270"/>
                        <a14:foregroundMark x1="80120" y1="53571" x2="99202" y2="53571"/>
                        <a14:foregroundMark x1="80452" y1="82292" x2="86436" y2="82292"/>
                        <a14:foregroundMark x1="86835" y1="81994" x2="99934" y2="83929"/>
                        <a14:backgroundMark x1="98404" y1="52133" x2="81250" y2="52133"/>
                      </a14:backgroundRemoval>
                    </a14:imgEffect>
                  </a14:imgLayer>
                </a14:imgProps>
              </a:ext>
              <a:ext uri="{28A0092B-C50C-407E-A947-70E740481C1C}">
                <a14:useLocalDpi xmlns:a14="http://schemas.microsoft.com/office/drawing/2010/main" val="0"/>
              </a:ext>
            </a:extLst>
          </a:blip>
          <a:srcRect/>
          <a:stretch>
            <a:fillRect/>
          </a:stretch>
        </p:blipFill>
        <p:spPr bwMode="auto">
          <a:xfrm>
            <a:off x="34774184" y="15486776"/>
            <a:ext cx="5095508" cy="683015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p:nvPr/>
        </p:nvPicPr>
        <p:blipFill>
          <a:blip r:embed="rId17"/>
          <a:stretch>
            <a:fillRect/>
          </a:stretch>
        </p:blipFill>
        <p:spPr>
          <a:xfrm>
            <a:off x="27187184" y="15486776"/>
            <a:ext cx="5872500" cy="4900693"/>
          </a:xfrm>
          <a:prstGeom prst="rect">
            <a:avLst/>
          </a:prstGeom>
        </p:spPr>
      </p:pic>
      <p:sp>
        <p:nvSpPr>
          <p:cNvPr id="18" name="Rectangle 17"/>
          <p:cNvSpPr/>
          <p:nvPr/>
        </p:nvSpPr>
        <p:spPr>
          <a:xfrm>
            <a:off x="2705100" y="25387681"/>
            <a:ext cx="21945600" cy="6863417"/>
          </a:xfrm>
          <a:prstGeom prst="rect">
            <a:avLst/>
          </a:prstGeom>
        </p:spPr>
        <p:txBody>
          <a:bodyPr>
            <a:spAutoFit/>
          </a:bodyPr>
          <a:lstStyle/>
          <a:p>
            <a:pPr algn="ctr"/>
            <a:r>
              <a:rPr lang="en-US" sz="8800" dirty="0"/>
              <a:t>A set point temperature would use a PID feedback loop to regulate the cryostat temperature. (See Figure </a:t>
            </a:r>
            <a:r>
              <a:rPr lang="en-US" sz="8800" dirty="0" err="1"/>
              <a:t>i</a:t>
            </a:r>
            <a:r>
              <a:rPr lang="en-US" sz="8800" dirty="0"/>
              <a:t>). The heat flow (%) setting would send the heating element with a set % of the max voltage. </a:t>
            </a:r>
            <a:endParaRPr lang="en-US" sz="9600" dirty="0"/>
          </a:p>
        </p:txBody>
      </p:sp>
      <p:sp>
        <p:nvSpPr>
          <p:cNvPr id="19" name="Rectangle 18"/>
          <p:cNvSpPr/>
          <p:nvPr/>
        </p:nvSpPr>
        <p:spPr>
          <a:xfrm>
            <a:off x="17924092" y="23580462"/>
            <a:ext cx="21945600" cy="5509200"/>
          </a:xfrm>
          <a:prstGeom prst="rect">
            <a:avLst/>
          </a:prstGeom>
        </p:spPr>
        <p:txBody>
          <a:bodyPr>
            <a:spAutoFit/>
          </a:bodyPr>
          <a:lstStyle/>
          <a:p>
            <a:pPr algn="ctr"/>
            <a:r>
              <a:rPr lang="en-US" sz="8800" dirty="0"/>
              <a:t>. Its placement within the fridge was determined to directly impact the venting liquid helium while having no effect on the colds pace at the bottom of the helium evaporator. </a:t>
            </a:r>
          </a:p>
        </p:txBody>
      </p:sp>
    </p:spTree>
    <p:extLst>
      <p:ext uri="{BB962C8B-B14F-4D97-AF65-F5344CB8AC3E}">
        <p14:creationId xmlns:p14="http://schemas.microsoft.com/office/powerpoint/2010/main" val="33123388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2"/>
          <a:stretch>
            <a:fillRect/>
          </a:stretch>
        </p:blipFill>
        <p:spPr>
          <a:xfrm>
            <a:off x="20435878" y="23364778"/>
            <a:ext cx="1747646" cy="1686614"/>
          </a:xfrm>
          <a:prstGeom prst="rect">
            <a:avLst/>
          </a:prstGeom>
        </p:spPr>
      </p:pic>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8557" y="330048"/>
            <a:ext cx="3671741" cy="1722547"/>
          </a:xfrm>
          <a:prstGeom prst="rect">
            <a:avLst/>
          </a:prstGeom>
        </p:spPr>
      </p:pic>
      <p:pic>
        <p:nvPicPr>
          <p:cNvPr id="5" name="Picture 4">
            <a:extLst>
              <a:ext uri="{FF2B5EF4-FFF2-40B4-BE49-F238E27FC236}">
                <a16:creationId xmlns:a16="http://schemas.microsoft.com/office/drawing/2014/main" id="{AFECED83-B596-4274-B3FC-39B40D164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754" y="417994"/>
            <a:ext cx="4861555" cy="1554480"/>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3957" y="586150"/>
            <a:ext cx="11940864" cy="2010811"/>
          </a:xfrm>
          <a:prstGeom prst="rect">
            <a:avLst/>
          </a:prstGeom>
        </p:spPr>
      </p:pic>
      <p:sp>
        <p:nvSpPr>
          <p:cNvPr id="8" name="TextBox 7">
            <a:extLst>
              <a:ext uri="{FF2B5EF4-FFF2-40B4-BE49-F238E27FC236}">
                <a16:creationId xmlns:a16="http://schemas.microsoft.com/office/drawing/2014/main" id="{2602837B-F618-6E4C-8ECE-7572D4565C8E}"/>
              </a:ext>
            </a:extLst>
          </p:cNvPr>
          <p:cNvSpPr txBox="1"/>
          <p:nvPr/>
        </p:nvSpPr>
        <p:spPr>
          <a:xfrm>
            <a:off x="877983" y="12047287"/>
            <a:ext cx="12196838" cy="526053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Project Overview</a:t>
            </a:r>
          </a:p>
          <a:p>
            <a:pPr marL="1028534" lvl="1" indent="-571406" fontAlgn="base">
              <a:buFont typeface="Arial" charset="0"/>
              <a:buChar char="•"/>
            </a:pPr>
            <a:r>
              <a:rPr lang="en-US" sz="2798" dirty="0">
                <a:solidFill>
                  <a:schemeClr val="bg1"/>
                </a:solidFill>
              </a:rPr>
              <a:t>Our main focus is to develop a rocket propelled by a student designed hybrid engine</a:t>
            </a:r>
          </a:p>
          <a:p>
            <a:pPr marL="1942790" lvl="3" indent="-571406" fontAlgn="base">
              <a:buFont typeface="Arial" charset="0"/>
              <a:buChar char="•"/>
            </a:pPr>
            <a:r>
              <a:rPr lang="en-US" sz="2798" dirty="0">
                <a:solidFill>
                  <a:schemeClr val="bg1"/>
                </a:solidFill>
              </a:rPr>
              <a:t>A hybrid rocket engine uses a solid reducer with the assistance of a liquid oxidizer</a:t>
            </a:r>
          </a:p>
          <a:p>
            <a:pPr marL="1028534" lvl="1" indent="-571406" fontAlgn="base">
              <a:buFont typeface="Arial" charset="0"/>
              <a:buChar char="•"/>
            </a:pPr>
            <a:r>
              <a:rPr lang="en-US" sz="2798" dirty="0">
                <a:solidFill>
                  <a:schemeClr val="bg1"/>
                </a:solidFill>
              </a:rPr>
              <a:t>Compete in the </a:t>
            </a:r>
            <a:r>
              <a:rPr lang="en-US" sz="2800" dirty="0">
                <a:solidFill>
                  <a:schemeClr val="bg1"/>
                </a:solidFill>
              </a:rPr>
              <a:t>Spaceport</a:t>
            </a:r>
            <a:r>
              <a:rPr lang="en-US" sz="2798" dirty="0">
                <a:solidFill>
                  <a:schemeClr val="bg1"/>
                </a:solidFill>
              </a:rPr>
              <a:t> America Cup in June 2020 hosted in Las Cruces, New Mexico</a:t>
            </a:r>
          </a:p>
          <a:p>
            <a:pPr marL="1942790" lvl="3" indent="-571406" fontAlgn="base">
              <a:buFont typeface="Arial" charset="0"/>
              <a:buChar char="•"/>
            </a:pPr>
            <a:r>
              <a:rPr lang="en-US" sz="2798" dirty="0">
                <a:solidFill>
                  <a:schemeClr val="bg1"/>
                </a:solidFill>
              </a:rPr>
              <a:t>A 10,000 ft. apogee competition implementing a student researched and developed hybrid class engine</a:t>
            </a:r>
          </a:p>
          <a:p>
            <a:pPr marL="1028534" lvl="1" indent="-571406" fontAlgn="base">
              <a:buFont typeface="Arial" charset="0"/>
              <a:buChar char="•"/>
            </a:pPr>
            <a:r>
              <a:rPr lang="en-US" sz="2798" dirty="0">
                <a:solidFill>
                  <a:schemeClr val="bg1"/>
                </a:solidFill>
              </a:rPr>
              <a:t>Design and implement a device to enable the gimbaling of our hybrid rocket engine to control flight dynamics in real time</a:t>
            </a:r>
          </a:p>
        </p:txBody>
      </p:sp>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43661" y="138742"/>
            <a:ext cx="4247539" cy="2668872"/>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30785" y="557367"/>
            <a:ext cx="12109694" cy="1842931"/>
          </a:xfrm>
          <a:prstGeom prst="rect">
            <a:avLst/>
          </a:prstGeom>
          <a:noFill/>
        </p:spPr>
        <p:txBody>
          <a:bodyPr wrap="square" rtlCol="0">
            <a:noAutofit/>
          </a:bodyPr>
          <a:lstStyle/>
          <a:p>
            <a:pPr algn="ctr"/>
            <a:r>
              <a:rPr lang="en-US" sz="2798" dirty="0">
                <a:solidFill>
                  <a:schemeClr val="bg1"/>
                </a:solidFill>
                <a:latin typeface="Optima" charset="0"/>
                <a:ea typeface="Optima" charset="0"/>
                <a:cs typeface="Optima" charset="0"/>
              </a:rPr>
              <a:t>Department of Mechanical Engineering</a:t>
            </a:r>
          </a:p>
          <a:p>
            <a:pPr algn="ctr"/>
            <a:r>
              <a:rPr lang="en-US" sz="2798" dirty="0">
                <a:solidFill>
                  <a:schemeClr val="bg1"/>
                </a:solidFill>
                <a:latin typeface="Optima" charset="0"/>
                <a:ea typeface="Optima" charset="0"/>
                <a:cs typeface="Optima" charset="0"/>
              </a:rPr>
              <a:t>Authors: Charlie Nitschelm, Andrew Hosman, Collin Stroshine, Ryan Blatti, Chase Eldridge, Tyler Landry, John Langer, Thomas Collins, Silas Johnson</a:t>
            </a:r>
          </a:p>
          <a:p>
            <a:pPr algn="ctr"/>
            <a:r>
              <a:rPr lang="en-US" sz="2798" dirty="0">
                <a:solidFill>
                  <a:schemeClr val="bg1"/>
                </a:solidFill>
                <a:latin typeface="Optima" charset="0"/>
                <a:ea typeface="Optima" charset="0"/>
                <a:cs typeface="Optima" charset="0"/>
              </a:rPr>
              <a:t>Advisor: Dr. Todd Gross</a:t>
            </a:r>
          </a:p>
          <a:p>
            <a:pPr algn="ctr"/>
            <a:endParaRPr lang="en-US" sz="2798" dirty="0">
              <a:solidFill>
                <a:schemeClr val="bg1"/>
              </a:solidFill>
            </a:endParaRPr>
          </a:p>
        </p:txBody>
      </p:sp>
      <p:sp>
        <p:nvSpPr>
          <p:cNvPr id="42" name="TextBox 41">
            <a:extLst>
              <a:ext uri="{FF2B5EF4-FFF2-40B4-BE49-F238E27FC236}">
                <a16:creationId xmlns:a16="http://schemas.microsoft.com/office/drawing/2014/main" id="{8A08F2AC-AB47-EE4E-9E17-D502FF32FA4C}"/>
              </a:ext>
            </a:extLst>
          </p:cNvPr>
          <p:cNvSpPr txBox="1"/>
          <p:nvPr/>
        </p:nvSpPr>
        <p:spPr>
          <a:xfrm>
            <a:off x="13765800" y="24633221"/>
            <a:ext cx="15361469" cy="784785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Gimbal System</a:t>
            </a:r>
          </a:p>
          <a:p>
            <a:pPr marL="914256" lvl="1" indent="-457128" fontAlgn="base">
              <a:buFont typeface="Arial" panose="020B0604020202020204" pitchFamily="34" charset="0"/>
              <a:buChar char="•"/>
            </a:pPr>
            <a:r>
              <a:rPr lang="en-US" sz="2798" dirty="0">
                <a:solidFill>
                  <a:schemeClr val="bg1"/>
                </a:solidFill>
              </a:rPr>
              <a:t>Preliminary design work was started last year on commercial off the shelf 29mm engines to assist in the application of those techniques on a larger, homemade hybrid engine</a:t>
            </a:r>
          </a:p>
          <a:p>
            <a:pPr algn="ctr"/>
            <a:endParaRPr lang="en-US" sz="2798" dirty="0">
              <a:solidFill>
                <a:schemeClr val="bg1"/>
              </a:solidFill>
              <a:cs typeface="Calibri"/>
            </a:endParaRPr>
          </a:p>
          <a:p>
            <a:pPr algn="ctr"/>
            <a:r>
              <a:rPr lang="en-US" sz="2798" dirty="0">
                <a:solidFill>
                  <a:schemeClr val="bg1"/>
                </a:solidFill>
                <a:cs typeface="Calibri"/>
              </a:rPr>
              <a:t>HHHHH</a:t>
            </a:r>
          </a:p>
          <a:p>
            <a:pPr algn="ctr"/>
            <a:endParaRPr lang="en-US" sz="2798" dirty="0">
              <a:solidFill>
                <a:schemeClr val="bg1"/>
              </a:solidFill>
              <a:cs typeface="Calibri"/>
            </a:endParaRPr>
          </a:p>
          <a:p>
            <a:pPr marL="457128" indent="-457128">
              <a:buFont typeface="Arial" charset="0"/>
              <a:buChar char="•"/>
            </a:pPr>
            <a:endParaRPr lang="en-US" sz="2798" dirty="0">
              <a:solidFill>
                <a:schemeClr val="bg1"/>
              </a:solidFill>
            </a:endParaRPr>
          </a:p>
        </p:txBody>
      </p:sp>
      <p:sp>
        <p:nvSpPr>
          <p:cNvPr id="52" name="TextBox 32">
            <a:extLst>
              <a:ext uri="{FF2B5EF4-FFF2-40B4-BE49-F238E27FC236}">
                <a16:creationId xmlns:a16="http://schemas.microsoft.com/office/drawing/2014/main" id="{89F8D99C-8D9D-A347-AE40-D7F5E8B18FE0}"/>
              </a:ext>
            </a:extLst>
          </p:cNvPr>
          <p:cNvSpPr txBox="1"/>
          <p:nvPr/>
        </p:nvSpPr>
        <p:spPr>
          <a:xfrm>
            <a:off x="29886747" y="10787887"/>
            <a:ext cx="13675387" cy="667298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Cold Fire Test</a:t>
            </a:r>
          </a:p>
          <a:p>
            <a:pPr marL="914256" lvl="1" indent="-457128">
              <a:buFont typeface="Arial" panose="020B0604020202020204" pitchFamily="34" charset="0"/>
              <a:buChar char="•"/>
            </a:pPr>
            <a:r>
              <a:rPr lang="en-US" sz="2798" dirty="0">
                <a:solidFill>
                  <a:schemeClr val="bg1"/>
                </a:solidFill>
                <a:ea typeface="Optima" charset="0"/>
                <a:cs typeface="Optima" charset="0"/>
              </a:rPr>
              <a:t>A cold test fire was conducted to examine the oxidizer flow through the injector insert, and to determine the mass flow rate</a:t>
            </a:r>
          </a:p>
          <a:p>
            <a:pPr marL="914256" lvl="1" indent="-457128">
              <a:buFont typeface="Arial" panose="020B0604020202020204" pitchFamily="34" charset="0"/>
              <a:buChar char="•"/>
            </a:pPr>
            <a:r>
              <a:rPr lang="en-US" sz="2798" dirty="0">
                <a:solidFill>
                  <a:schemeClr val="bg1"/>
                </a:solidFill>
                <a:ea typeface="Optima" charset="0"/>
                <a:cs typeface="Optima" charset="0"/>
              </a:rPr>
              <a:t>Tested the flow regulation system </a:t>
            </a:r>
          </a:p>
          <a:p>
            <a:pPr marL="914256" lvl="1" indent="-457128">
              <a:buFont typeface="Arial" panose="020B0604020202020204" pitchFamily="34" charset="0"/>
              <a:buChar char="•"/>
            </a:pPr>
            <a:r>
              <a:rPr lang="en-US" sz="2798" dirty="0">
                <a:solidFill>
                  <a:schemeClr val="bg1"/>
                </a:solidFill>
                <a:ea typeface="Optima" charset="0"/>
                <a:cs typeface="Optima" charset="0"/>
              </a:rPr>
              <a:t>Attempted to determine how far we must open the flow regulator in order to get optimal flow through the injector plate</a:t>
            </a:r>
          </a:p>
          <a:p>
            <a:pPr marL="457128" indent="-457128">
              <a:buFont typeface="Arial" panose="020B0604020202020204" pitchFamily="34" charset="0"/>
              <a:buChar char="•"/>
            </a:pPr>
            <a:endParaRPr lang="en-US" sz="2798" dirty="0">
              <a:solidFill>
                <a:schemeClr val="bg1"/>
              </a:solidFill>
              <a:ea typeface="Optima" charset="0"/>
              <a:cs typeface="Optima" charset="0"/>
            </a:endParaRPr>
          </a:p>
          <a:p>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sp>
        <p:nvSpPr>
          <p:cNvPr id="54" name="TextBox 56">
            <a:extLst>
              <a:ext uri="{FF2B5EF4-FFF2-40B4-BE49-F238E27FC236}">
                <a16:creationId xmlns:a16="http://schemas.microsoft.com/office/drawing/2014/main" id="{61D2EE32-9AB9-2349-B499-0DE5A25984E5}"/>
              </a:ext>
            </a:extLst>
          </p:cNvPr>
          <p:cNvSpPr txBox="1">
            <a:spLocks/>
          </p:cNvSpPr>
          <p:nvPr/>
        </p:nvSpPr>
        <p:spPr>
          <a:xfrm>
            <a:off x="29935305" y="22510901"/>
            <a:ext cx="13558330" cy="7016794"/>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Hot Fire Test</a:t>
            </a:r>
          </a:p>
          <a:p>
            <a:r>
              <a:rPr lang="en-US" sz="2798" b="1" dirty="0">
                <a:solidFill>
                  <a:schemeClr val="bg1"/>
                </a:solidFill>
              </a:rPr>
              <a:t>    </a:t>
            </a:r>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r>
              <a:rPr lang="en-US" sz="7200" dirty="0">
                <a:solidFill>
                  <a:schemeClr val="bg1"/>
                </a:solidFill>
              </a:rPr>
              <a:t>                   </a:t>
            </a:r>
          </a:p>
          <a:p>
            <a:pPr algn="ctr"/>
            <a:endParaRPr lang="en-US" sz="5400" dirty="0"/>
          </a:p>
        </p:txBody>
      </p:sp>
      <p:sp>
        <p:nvSpPr>
          <p:cNvPr id="58" name="TextBox 57">
            <a:extLst>
              <a:ext uri="{FF2B5EF4-FFF2-40B4-BE49-F238E27FC236}">
                <a16:creationId xmlns:a16="http://schemas.microsoft.com/office/drawing/2014/main" id="{5BB03A6E-0C82-1343-939A-4C3F1380C6D6}"/>
              </a:ext>
            </a:extLst>
          </p:cNvPr>
          <p:cNvSpPr txBox="1"/>
          <p:nvPr/>
        </p:nvSpPr>
        <p:spPr>
          <a:xfrm>
            <a:off x="29935305" y="29837993"/>
            <a:ext cx="13558330" cy="2643086"/>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Acknowledgments</a:t>
            </a:r>
          </a:p>
          <a:p>
            <a:pPr algn="ctr"/>
            <a:r>
              <a:rPr lang="en-US" sz="2798" dirty="0">
                <a:solidFill>
                  <a:schemeClr val="bg1"/>
                </a:solidFill>
                <a:latin typeface="Optima" charset="0"/>
                <a:ea typeface="Optima" charset="0"/>
                <a:cs typeface="Optima" charset="0"/>
              </a:rPr>
              <a:t>A huge thanks to all the members of UNH SEDS, Scott Campbell, Dr. Ivo Nedyalkov, Dr. Alireza Ebadi, Sheldon Parent, Chief Dean, Ronald O’Keefe, TURBOCAM International, Reilly Webb and our advisor Dr. Todd Gross for all the support </a:t>
            </a:r>
          </a:p>
        </p:txBody>
      </p:sp>
      <p:sp>
        <p:nvSpPr>
          <p:cNvPr id="59" name="TextBox 58">
            <a:extLst>
              <a:ext uri="{FF2B5EF4-FFF2-40B4-BE49-F238E27FC236}">
                <a16:creationId xmlns:a16="http://schemas.microsoft.com/office/drawing/2014/main" id="{2602837B-F618-6E4C-8ECE-7572D4565C8E}"/>
              </a:ext>
            </a:extLst>
          </p:cNvPr>
          <p:cNvSpPr txBox="1"/>
          <p:nvPr/>
        </p:nvSpPr>
        <p:spPr>
          <a:xfrm>
            <a:off x="29935305" y="2699616"/>
            <a:ext cx="13558330" cy="7891613"/>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Manufacturing</a:t>
            </a:r>
          </a:p>
          <a:p>
            <a:pPr marL="914256" lvl="1" indent="-457128" fontAlgn="base">
              <a:buFont typeface="Arial" panose="020B0604020202020204" pitchFamily="34" charset="0"/>
              <a:buChar char="•"/>
            </a:pPr>
            <a:r>
              <a:rPr lang="en-US" sz="2798" dirty="0">
                <a:solidFill>
                  <a:schemeClr val="bg1"/>
                </a:solidFill>
              </a:rPr>
              <a:t>The combustion chamber and Injector plate were manufactured with the assistance of TURBOCAM International</a:t>
            </a:r>
          </a:p>
          <a:p>
            <a:pPr marL="1828507" lvl="3" indent="-457128" fontAlgn="base">
              <a:buFont typeface="Arial" panose="020B0604020202020204" pitchFamily="34" charset="0"/>
              <a:buChar char="•"/>
            </a:pPr>
            <a:r>
              <a:rPr lang="en-US" sz="2798" dirty="0">
                <a:solidFill>
                  <a:schemeClr val="bg1"/>
                </a:solidFill>
              </a:rPr>
              <a:t>Both components made of Aluminum 6061 for ease of manufacturing and Tripoli Experimental Rocket Recommendations</a:t>
            </a:r>
          </a:p>
          <a:p>
            <a:pPr marL="1828507" lvl="3" indent="-457128" fontAlgn="base">
              <a:buFont typeface="Arial" panose="020B0604020202020204" pitchFamily="34" charset="0"/>
              <a:buChar char="•"/>
            </a:pPr>
            <a:r>
              <a:rPr lang="en-US" sz="2798" dirty="0">
                <a:solidFill>
                  <a:schemeClr val="bg1"/>
                </a:solidFill>
              </a:rPr>
              <a:t>Injector plate designed so the plate can be reused, but hole inserts can be redesigned and replaced</a:t>
            </a:r>
          </a:p>
          <a:p>
            <a:pPr marL="914256" lvl="1" indent="-457128" fontAlgn="base">
              <a:buFont typeface="Arial" panose="020B0604020202020204" pitchFamily="34" charset="0"/>
              <a:buChar char="•"/>
            </a:pPr>
            <a:r>
              <a:rPr lang="en-US" sz="2798" dirty="0">
                <a:solidFill>
                  <a:schemeClr val="bg1"/>
                </a:solidFill>
              </a:rPr>
              <a:t>The nozzle was manufactured here at UNH by Scott Campbell</a:t>
            </a:r>
          </a:p>
          <a:p>
            <a:pPr marL="457128" indent="-457128" fontAlgn="base">
              <a:buFont typeface="Arial" panose="020B0604020202020204" pitchFamily="34" charset="0"/>
              <a:buChar char="•"/>
            </a:pPr>
            <a:endParaRPr lang="en-US" sz="2798" dirty="0">
              <a:solidFill>
                <a:schemeClr val="bg1"/>
              </a:solidFill>
            </a:endParaRPr>
          </a:p>
          <a:p>
            <a:pPr fontAlgn="base"/>
            <a:endParaRPr lang="en-US" sz="2798" dirty="0">
              <a:solidFill>
                <a:schemeClr val="bg1"/>
              </a:solidFill>
            </a:endParaRP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3" y="2699619"/>
            <a:ext cx="12196838" cy="8894078"/>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Who We Are</a:t>
            </a:r>
          </a:p>
          <a:p>
            <a:pPr marL="914256" lvl="1" indent="-457128" fontAlgn="base">
              <a:buFont typeface="Arial" panose="020B0604020202020204" pitchFamily="34" charset="0"/>
              <a:buChar char="•"/>
            </a:pPr>
            <a:r>
              <a:rPr lang="en-US" sz="2798" dirty="0">
                <a:solidFill>
                  <a:schemeClr val="bg1"/>
                </a:solidFill>
              </a:rPr>
              <a:t>A chapter of the Students for the Exploration and Development of Space, part of a nationwide organization</a:t>
            </a:r>
          </a:p>
          <a:p>
            <a:pPr marL="914256" lvl="1" indent="-457128" fontAlgn="base">
              <a:buFont typeface="Arial" panose="020B0604020202020204" pitchFamily="34" charset="0"/>
              <a:buChar char="•"/>
            </a:pPr>
            <a:r>
              <a:rPr lang="en-US" sz="2798" dirty="0">
                <a:solidFill>
                  <a:schemeClr val="bg1"/>
                </a:solidFill>
              </a:rPr>
              <a:t>A second year engineering organization comprised of students of all classes and CEPS majors</a:t>
            </a:r>
          </a:p>
          <a:p>
            <a:pPr marL="914256" lvl="1" indent="-457128" fontAlgn="base">
              <a:buFont typeface="Arial" panose="020B0604020202020204" pitchFamily="34" charset="0"/>
              <a:buChar char="•"/>
            </a:pPr>
            <a:r>
              <a:rPr lang="en-US" sz="2798" dirty="0">
                <a:solidFill>
                  <a:schemeClr val="bg1"/>
                </a:solidFill>
              </a:rPr>
              <a:t>A primary engineering goal of pursuing the art of high power rocketry with custom-made hybrid engines</a:t>
            </a:r>
            <a:endParaRPr lang="en-US" sz="2798" b="1" dirty="0">
              <a:solidFill>
                <a:schemeClr val="bg1"/>
              </a:solidFill>
            </a:endParaRPr>
          </a:p>
          <a:p>
            <a:pPr marL="914256" lvl="1" indent="-457128" fontAlgn="base">
              <a:buFont typeface="Arial" panose="020B0604020202020204" pitchFamily="34" charset="0"/>
              <a:buChar char="•"/>
            </a:pPr>
            <a:r>
              <a:rPr lang="en-US" sz="2798" dirty="0">
                <a:solidFill>
                  <a:schemeClr val="bg1"/>
                </a:solidFill>
              </a:rPr>
              <a:t>Focused on giving its members a unique experience in the design and manufacturing of rockets and rocket engine components</a:t>
            </a:r>
          </a:p>
        </p:txBody>
      </p:sp>
      <p:sp>
        <p:nvSpPr>
          <p:cNvPr id="7" name="TextBox 6"/>
          <p:cNvSpPr txBox="1"/>
          <p:nvPr/>
        </p:nvSpPr>
        <p:spPr>
          <a:xfrm>
            <a:off x="14053702" y="3697524"/>
            <a:ext cx="5578795" cy="2368597"/>
          </a:xfrm>
          <a:prstGeom prst="rect">
            <a:avLst/>
          </a:prstGeom>
          <a:noFill/>
        </p:spPr>
        <p:txBody>
          <a:bodyPr wrap="square" rtlCol="0">
            <a:spAutoFit/>
          </a:bodyPr>
          <a:lstStyle/>
          <a:p>
            <a:r>
              <a:rPr lang="en-US" sz="3600" u="sng" dirty="0">
                <a:solidFill>
                  <a:schemeClr val="bg1"/>
                </a:solidFill>
              </a:rPr>
              <a:t>Oxidizer Tank</a:t>
            </a:r>
          </a:p>
          <a:p>
            <a:r>
              <a:rPr lang="en-US" sz="2798" dirty="0">
                <a:solidFill>
                  <a:schemeClr val="bg1"/>
                </a:solidFill>
              </a:rPr>
              <a:t>A highly pressurized vessel that </a:t>
            </a:r>
          </a:p>
          <a:p>
            <a:r>
              <a:rPr lang="en-US" sz="2798" dirty="0">
                <a:solidFill>
                  <a:schemeClr val="bg1"/>
                </a:solidFill>
              </a:rPr>
              <a:t>contains liquid Nitrous Oxide, </a:t>
            </a:r>
          </a:p>
          <a:p>
            <a:r>
              <a:rPr lang="en-US" sz="2798" dirty="0">
                <a:solidFill>
                  <a:schemeClr val="bg1"/>
                </a:solidFill>
              </a:rPr>
              <a:t>acting as our oxidizer within </a:t>
            </a:r>
          </a:p>
          <a:p>
            <a:r>
              <a:rPr lang="en-US" sz="2798" dirty="0">
                <a:solidFill>
                  <a:schemeClr val="bg1"/>
                </a:solidFill>
              </a:rPr>
              <a:t>the combustion chamber</a:t>
            </a:r>
          </a:p>
        </p:txBody>
      </p:sp>
      <p:sp>
        <p:nvSpPr>
          <p:cNvPr id="9" name="TextBox 8"/>
          <p:cNvSpPr txBox="1"/>
          <p:nvPr/>
        </p:nvSpPr>
        <p:spPr>
          <a:xfrm>
            <a:off x="23984875" y="5988300"/>
            <a:ext cx="5408275" cy="3229730"/>
          </a:xfrm>
          <a:prstGeom prst="rect">
            <a:avLst/>
          </a:prstGeom>
          <a:noFill/>
        </p:spPr>
        <p:txBody>
          <a:bodyPr wrap="square" rtlCol="0">
            <a:spAutoFit/>
          </a:bodyPr>
          <a:lstStyle/>
          <a:p>
            <a:r>
              <a:rPr lang="en-US" sz="3600" u="sng" dirty="0">
                <a:solidFill>
                  <a:schemeClr val="bg1"/>
                </a:solidFill>
              </a:rPr>
              <a:t>Flow Regulator</a:t>
            </a:r>
          </a:p>
          <a:p>
            <a:r>
              <a:rPr lang="en-US" sz="2798" dirty="0">
                <a:solidFill>
                  <a:schemeClr val="bg1"/>
                </a:solidFill>
              </a:rPr>
              <a:t>A motorized valve that monitors flow regulation </a:t>
            </a:r>
          </a:p>
          <a:p>
            <a:r>
              <a:rPr lang="en-US" sz="2798" dirty="0">
                <a:solidFill>
                  <a:schemeClr val="bg1"/>
                </a:solidFill>
              </a:rPr>
              <a:t>of the oxidizer into the injection plate controlled </a:t>
            </a:r>
          </a:p>
          <a:p>
            <a:r>
              <a:rPr lang="en-US" sz="2798" dirty="0">
                <a:solidFill>
                  <a:schemeClr val="bg1"/>
                </a:solidFill>
              </a:rPr>
              <a:t>by an electric motor and </a:t>
            </a:r>
          </a:p>
          <a:p>
            <a:r>
              <a:rPr lang="en-US" sz="2798" dirty="0">
                <a:solidFill>
                  <a:schemeClr val="bg1"/>
                </a:solidFill>
              </a:rPr>
              <a:t>an Arduino.</a:t>
            </a:r>
          </a:p>
        </p:txBody>
      </p:sp>
      <p:sp>
        <p:nvSpPr>
          <p:cNvPr id="10" name="TextBox 9"/>
          <p:cNvSpPr txBox="1"/>
          <p:nvPr/>
        </p:nvSpPr>
        <p:spPr>
          <a:xfrm>
            <a:off x="14108230" y="9854220"/>
            <a:ext cx="5252443" cy="2799164"/>
          </a:xfrm>
          <a:prstGeom prst="rect">
            <a:avLst/>
          </a:prstGeom>
          <a:noFill/>
        </p:spPr>
        <p:txBody>
          <a:bodyPr wrap="square" rtlCol="0">
            <a:spAutoFit/>
          </a:bodyPr>
          <a:lstStyle/>
          <a:p>
            <a:r>
              <a:rPr lang="en-US" sz="3600" u="sng" dirty="0">
                <a:solidFill>
                  <a:schemeClr val="bg1"/>
                </a:solidFill>
              </a:rPr>
              <a:t>Injection Plate</a:t>
            </a:r>
          </a:p>
          <a:p>
            <a:r>
              <a:rPr lang="en-US" sz="2798" dirty="0">
                <a:solidFill>
                  <a:schemeClr val="bg1"/>
                </a:solidFill>
              </a:rPr>
              <a:t>Responsible for providing desired oxidizer flow into the combustion chamber with the assistance of the impinging plate</a:t>
            </a:r>
          </a:p>
          <a:p>
            <a:endParaRPr lang="en-US" sz="2798" dirty="0">
              <a:solidFill>
                <a:schemeClr val="bg1"/>
              </a:solidFill>
            </a:endParaRPr>
          </a:p>
        </p:txBody>
      </p:sp>
      <p:sp>
        <p:nvSpPr>
          <p:cNvPr id="12" name="TextBox 11"/>
          <p:cNvSpPr txBox="1"/>
          <p:nvPr/>
        </p:nvSpPr>
        <p:spPr>
          <a:xfrm>
            <a:off x="13848163" y="16324447"/>
            <a:ext cx="5437181" cy="2368597"/>
          </a:xfrm>
          <a:prstGeom prst="rect">
            <a:avLst/>
          </a:prstGeom>
          <a:noFill/>
        </p:spPr>
        <p:txBody>
          <a:bodyPr wrap="square" rtlCol="0">
            <a:spAutoFit/>
          </a:bodyPr>
          <a:lstStyle/>
          <a:p>
            <a:r>
              <a:rPr lang="en-US" sz="3600" u="sng" dirty="0">
                <a:solidFill>
                  <a:schemeClr val="bg1"/>
                </a:solidFill>
              </a:rPr>
              <a:t>Combustion Chamber</a:t>
            </a:r>
          </a:p>
          <a:p>
            <a:r>
              <a:rPr lang="en-US" sz="2798" dirty="0">
                <a:solidFill>
                  <a:schemeClr val="bg1"/>
                </a:solidFill>
              </a:rPr>
              <a:t>An enclosed volume where the solid reducer and liquid oxidizer react to produce a superheated, highly pressurized chamber of gas</a:t>
            </a:r>
          </a:p>
        </p:txBody>
      </p:sp>
      <p:sp>
        <p:nvSpPr>
          <p:cNvPr id="13" name="TextBox 12"/>
          <p:cNvSpPr txBox="1"/>
          <p:nvPr/>
        </p:nvSpPr>
        <p:spPr>
          <a:xfrm>
            <a:off x="24108557" y="19606423"/>
            <a:ext cx="5342746" cy="3229730"/>
          </a:xfrm>
          <a:prstGeom prst="rect">
            <a:avLst/>
          </a:prstGeom>
          <a:noFill/>
        </p:spPr>
        <p:txBody>
          <a:bodyPr wrap="square" rtlCol="0">
            <a:spAutoFit/>
          </a:bodyPr>
          <a:lstStyle/>
          <a:p>
            <a:r>
              <a:rPr lang="en-US" sz="3600" u="sng" dirty="0">
                <a:solidFill>
                  <a:schemeClr val="bg1"/>
                </a:solidFill>
              </a:rPr>
              <a:t>Nozzle</a:t>
            </a:r>
          </a:p>
          <a:p>
            <a:r>
              <a:rPr lang="en-US" sz="2798" dirty="0">
                <a:solidFill>
                  <a:schemeClr val="bg1"/>
                </a:solidFill>
              </a:rPr>
              <a:t>Graphite was machined into a de Laval curve responsible for directing the flow of hot gases outside of the combustion chamber into the environment providing thrust</a:t>
            </a:r>
          </a:p>
        </p:txBody>
      </p:sp>
      <p:pic>
        <p:nvPicPr>
          <p:cNvPr id="36" name="Picture 35" descr="C:\Users\Collin\Downloads\20190208_011322000_iOS.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410782" y="14207563"/>
            <a:ext cx="4310410" cy="2910038"/>
          </a:xfrm>
          <a:prstGeom prst="rect">
            <a:avLst/>
          </a:prstGeom>
          <a:noFill/>
          <a:ln>
            <a:noFill/>
          </a:ln>
        </p:spPr>
      </p:pic>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6" y="-1444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 name="TextBox 2"/>
          <p:cNvSpPr txBox="1"/>
          <p:nvPr/>
        </p:nvSpPr>
        <p:spPr>
          <a:xfrm>
            <a:off x="877985" y="28202988"/>
            <a:ext cx="12210629" cy="3844963"/>
          </a:xfrm>
          <a:prstGeom prst="rect">
            <a:avLst/>
          </a:prstGeom>
          <a:solidFill>
            <a:schemeClr val="tx2"/>
          </a:solidFill>
          <a:ln>
            <a:solidFill>
              <a:schemeClr val="bg1"/>
            </a:solidFill>
          </a:ln>
        </p:spPr>
        <p:txBody>
          <a:bodyPr wrap="square" rtlCol="0">
            <a:spAutoFit/>
          </a:bodyPr>
          <a:lstStyle/>
          <a:p>
            <a:pPr algn="ctr"/>
            <a:r>
              <a:rPr lang="en-US" sz="4800" b="1" dirty="0">
                <a:solidFill>
                  <a:schemeClr val="bg1"/>
                </a:solidFill>
              </a:rPr>
              <a:t>Reducer and Oxidizer</a:t>
            </a:r>
          </a:p>
          <a:p>
            <a:pPr marL="1142818" lvl="1" indent="-685690">
              <a:buFont typeface="Arial" panose="020B0604020202020204" pitchFamily="34" charset="0"/>
              <a:buChar char="•"/>
            </a:pPr>
            <a:r>
              <a:rPr lang="en-US" sz="2798" dirty="0">
                <a:solidFill>
                  <a:schemeClr val="bg1"/>
                </a:solidFill>
              </a:rPr>
              <a:t>The fuel selected is Hydroxyl-terminated polybutadiene (HTPB), a commonly used hybrid reducer.</a:t>
            </a:r>
          </a:p>
          <a:p>
            <a:pPr marL="1142818" lvl="1" indent="-685690">
              <a:buFont typeface="Arial" panose="020B0604020202020204" pitchFamily="34" charset="0"/>
              <a:buChar char="•"/>
            </a:pPr>
            <a:r>
              <a:rPr lang="en-US" sz="2798" dirty="0">
                <a:solidFill>
                  <a:schemeClr val="bg1"/>
                </a:solidFill>
              </a:rPr>
              <a:t>Liquid Nitrous Oxide was chosen as the oxidizer as it is commonly paired with HTPB and provided us with a great baseline of public knowledge</a:t>
            </a:r>
          </a:p>
          <a:p>
            <a:pPr marL="1142818" lvl="1" indent="-685690">
              <a:buFont typeface="Arial" panose="020B0604020202020204" pitchFamily="34" charset="0"/>
              <a:buChar char="•"/>
            </a:pPr>
            <a:r>
              <a:rPr lang="en-US" sz="2798" dirty="0">
                <a:solidFill>
                  <a:schemeClr val="bg1"/>
                </a:solidFill>
              </a:rPr>
              <a:t>A mold was 3-D printed to insert into the combustion chamber and form the rubber to a specific grain formation in preparation for combustion and radial burn rate</a:t>
            </a: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50894" y="13732488"/>
            <a:ext cx="5477141" cy="7302854"/>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788809" y="5564595"/>
            <a:ext cx="4521826" cy="6029102"/>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494621" y="10294704"/>
            <a:ext cx="5212771" cy="695036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378058" y="7186826"/>
            <a:ext cx="6088886" cy="8118514"/>
          </a:xfrm>
          <a:prstGeom prst="rect">
            <a:avLst/>
          </a:prstGeom>
        </p:spPr>
      </p:pic>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18543182" y="-277423"/>
            <a:ext cx="5767450" cy="7689931"/>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077962" y="18150576"/>
            <a:ext cx="5759741" cy="7679654"/>
          </a:xfrm>
          <a:prstGeom prst="rect">
            <a:avLst/>
          </a:prstGeom>
        </p:spPr>
      </p:pic>
      <p:sp>
        <p:nvSpPr>
          <p:cNvPr id="44" name="TextBox 43"/>
          <p:cNvSpPr txBox="1"/>
          <p:nvPr/>
        </p:nvSpPr>
        <p:spPr>
          <a:xfrm>
            <a:off x="24028032" y="12835594"/>
            <a:ext cx="5181600" cy="2368597"/>
          </a:xfrm>
          <a:prstGeom prst="rect">
            <a:avLst/>
          </a:prstGeom>
          <a:noFill/>
        </p:spPr>
        <p:txBody>
          <a:bodyPr wrap="square" rtlCol="0">
            <a:spAutoFit/>
          </a:bodyPr>
          <a:lstStyle/>
          <a:p>
            <a:r>
              <a:rPr lang="en-US" sz="3600" u="sng" dirty="0">
                <a:solidFill>
                  <a:schemeClr val="bg1"/>
                </a:solidFill>
              </a:rPr>
              <a:t>Impinging Plate</a:t>
            </a:r>
          </a:p>
          <a:p>
            <a:r>
              <a:rPr lang="en-US" sz="2798" dirty="0">
                <a:solidFill>
                  <a:schemeClr val="bg1"/>
                </a:solidFill>
              </a:rPr>
              <a:t>An interchangeable cylindrical plate responsible for the impingement and atomization of the oxidizer flow streams</a:t>
            </a:r>
          </a:p>
        </p:txBody>
      </p:sp>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982200" y="6731657"/>
            <a:ext cx="4540051" cy="3405038"/>
          </a:xfrm>
          <a:prstGeom prst="rect">
            <a:avLst/>
          </a:prstGeom>
        </p:spPr>
      </p:pic>
      <p:pic>
        <p:nvPicPr>
          <p:cNvPr id="27" name="Picture 2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652141" y="6709939"/>
            <a:ext cx="4684147" cy="3513110"/>
          </a:xfrm>
          <a:prstGeom prst="rect">
            <a:avLst/>
          </a:prstGeom>
        </p:spPr>
      </p:pic>
      <p:sp>
        <p:nvSpPr>
          <p:cNvPr id="53" name="TextBox 52">
            <a:extLst>
              <a:ext uri="{FF2B5EF4-FFF2-40B4-BE49-F238E27FC236}">
                <a16:creationId xmlns:a16="http://schemas.microsoft.com/office/drawing/2014/main" id="{2602837B-F618-6E4C-8ECE-7572D4565C8E}"/>
              </a:ext>
            </a:extLst>
          </p:cNvPr>
          <p:cNvSpPr txBox="1"/>
          <p:nvPr/>
        </p:nvSpPr>
        <p:spPr>
          <a:xfrm>
            <a:off x="877983" y="17714069"/>
            <a:ext cx="12196838" cy="10067165"/>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Rocket Building Techniques</a:t>
            </a:r>
          </a:p>
          <a:p>
            <a:pPr marL="914256" lvl="1" indent="-457128" fontAlgn="base">
              <a:buFont typeface="Arial" panose="020B0604020202020204" pitchFamily="34" charset="0"/>
              <a:buChar char="•"/>
            </a:pPr>
            <a:r>
              <a:rPr lang="en-US" sz="2798" dirty="0">
                <a:solidFill>
                  <a:schemeClr val="bg1"/>
                </a:solidFill>
              </a:rPr>
              <a:t>To begin designing and manufacturing a rocket engine, it is crucial to understand overall rocket design, mechanics and manufacturing techniques</a:t>
            </a:r>
          </a:p>
          <a:p>
            <a:pPr marL="1828507" lvl="3" indent="-457128" fontAlgn="base">
              <a:buFont typeface="Arial" panose="020B0604020202020204" pitchFamily="34" charset="0"/>
              <a:buChar char="•"/>
            </a:pPr>
            <a:r>
              <a:rPr lang="en-US" sz="2798" dirty="0">
                <a:solidFill>
                  <a:schemeClr val="bg1"/>
                </a:solidFill>
              </a:rPr>
              <a:t>Utilized last years members to teach and mentor new members on the lessons learned from last years research</a:t>
            </a:r>
          </a:p>
          <a:p>
            <a:pPr marL="1828507" lvl="3" indent="-457128" fontAlgn="base">
              <a:buFont typeface="Arial" panose="020B0604020202020204" pitchFamily="34" charset="0"/>
              <a:buChar char="•"/>
            </a:pPr>
            <a:r>
              <a:rPr lang="en-US" sz="2798" dirty="0">
                <a:solidFill>
                  <a:schemeClr val="bg1"/>
                </a:solidFill>
              </a:rPr>
              <a:t>Hosted multiple building sessions and in-house competitions to compete on highest altitude achieved</a:t>
            </a:r>
          </a:p>
          <a:p>
            <a:pPr marL="914256" lvl="1" indent="-457128" fontAlgn="base">
              <a:buFont typeface="Arial" panose="020B0604020202020204" pitchFamily="34" charset="0"/>
              <a:buChar char="•"/>
            </a:pPr>
            <a:r>
              <a:rPr lang="en-US" sz="2798" dirty="0">
                <a:solidFill>
                  <a:schemeClr val="bg1"/>
                </a:solidFill>
              </a:rPr>
              <a:t>Learned the fundamental parameters that affect the performance of a rocket in flight, and tested first hand the effect of these design choices on the overall flight performance and path.</a:t>
            </a:r>
          </a:p>
          <a:p>
            <a:pPr fontAlgn="base"/>
            <a:endParaRPr lang="en-US" sz="2798" dirty="0">
              <a:solidFill>
                <a:schemeClr val="bg1"/>
              </a:solidFill>
            </a:endParaRPr>
          </a:p>
        </p:txBody>
      </p:sp>
      <p:pic>
        <p:nvPicPr>
          <p:cNvPr id="28" name="Picture 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81773" y="23562406"/>
            <a:ext cx="5155286" cy="3866462"/>
          </a:xfrm>
          <a:prstGeom prst="rect">
            <a:avLst/>
          </a:prstGeom>
        </p:spPr>
      </p:pic>
      <p:pic>
        <p:nvPicPr>
          <p:cNvPr id="30" name="Picture 2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81773" y="7432541"/>
            <a:ext cx="5155286" cy="3866467"/>
          </a:xfrm>
          <a:prstGeom prst="rect">
            <a:avLst/>
          </a:prstGeom>
        </p:spPr>
      </p:pic>
      <p:pic>
        <p:nvPicPr>
          <p:cNvPr id="31" name="Picture 30"/>
          <p:cNvPicPr>
            <a:picLocks noChangeAspect="1"/>
          </p:cNvPicPr>
          <p:nvPr/>
        </p:nvPicPr>
        <p:blipFill>
          <a:blip r:embed="rId18"/>
          <a:stretch>
            <a:fillRect/>
          </a:stretch>
        </p:blipFill>
        <p:spPr>
          <a:xfrm>
            <a:off x="7326825" y="23558263"/>
            <a:ext cx="5158234" cy="3866462"/>
          </a:xfrm>
          <a:prstGeom prst="rect">
            <a:avLst/>
          </a:prstGeom>
        </p:spPr>
      </p:pic>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4" y="984567"/>
            <a:ext cx="3957720" cy="39577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pic>
        <p:nvPicPr>
          <p:cNvPr id="45" name="Picture 4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46730" y="7434298"/>
            <a:ext cx="5798482" cy="3864710"/>
          </a:xfrm>
          <a:prstGeom prst="rect">
            <a:avLst/>
          </a:prstGeom>
        </p:spPr>
      </p:pic>
      <p:grpSp>
        <p:nvGrpSpPr>
          <p:cNvPr id="49" name="Group 48"/>
          <p:cNvGrpSpPr/>
          <p:nvPr/>
        </p:nvGrpSpPr>
        <p:grpSpPr>
          <a:xfrm>
            <a:off x="18372207" y="26671440"/>
            <a:ext cx="6294326" cy="5441434"/>
            <a:chOff x="19537452" y="25866425"/>
            <a:chExt cx="5901332" cy="4887085"/>
          </a:xfrm>
        </p:grpSpPr>
        <p:pic>
          <p:nvPicPr>
            <p:cNvPr id="46" name="Picture 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537452" y="25898044"/>
              <a:ext cx="1799871" cy="4855466"/>
            </a:xfrm>
            <a:prstGeom prst="rect">
              <a:avLst/>
            </a:prstGeom>
          </p:spPr>
        </p:pic>
        <p:pic>
          <p:nvPicPr>
            <p:cNvPr id="47" name="Picture 4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610780" y="25866425"/>
              <a:ext cx="1828004" cy="4815709"/>
            </a:xfrm>
            <a:prstGeom prst="rect">
              <a:avLst/>
            </a:prstGeom>
          </p:spPr>
        </p:pic>
        <p:pic>
          <p:nvPicPr>
            <p:cNvPr id="48" name="Picture 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318354" y="25866425"/>
              <a:ext cx="2292425" cy="4887085"/>
            </a:xfrm>
            <a:prstGeom prst="rect">
              <a:avLst/>
            </a:prstGeom>
          </p:spPr>
        </p:pic>
      </p:grpSp>
      <p:sp>
        <p:nvSpPr>
          <p:cNvPr id="50" name="TextBox 49"/>
          <p:cNvSpPr txBox="1"/>
          <p:nvPr/>
        </p:nvSpPr>
        <p:spPr>
          <a:xfrm>
            <a:off x="14053706" y="26936662"/>
            <a:ext cx="4440917" cy="2245166"/>
          </a:xfrm>
          <a:prstGeom prst="rect">
            <a:avLst/>
          </a:prstGeom>
          <a:noFill/>
          <a:ln>
            <a:noFill/>
          </a:ln>
        </p:spPr>
        <p:txBody>
          <a:bodyPr wrap="square" rtlCol="0">
            <a:spAutoFit/>
          </a:bodyPr>
          <a:lstStyle/>
          <a:p>
            <a:r>
              <a:rPr lang="en-US" sz="2798" dirty="0">
                <a:solidFill>
                  <a:schemeClr val="bg1"/>
                </a:solidFill>
              </a:rPr>
              <a:t>Two actuators will be utilized to control the pitch and yaw of our thrust vector through flight</a:t>
            </a:r>
          </a:p>
          <a:p>
            <a:endParaRPr lang="en-US" sz="2798" dirty="0">
              <a:solidFill>
                <a:schemeClr val="bg1"/>
              </a:solidFill>
            </a:endParaRPr>
          </a:p>
        </p:txBody>
      </p:sp>
      <p:sp>
        <p:nvSpPr>
          <p:cNvPr id="65" name="TextBox 64"/>
          <p:cNvSpPr txBox="1"/>
          <p:nvPr/>
        </p:nvSpPr>
        <p:spPr>
          <a:xfrm>
            <a:off x="24816386" y="26419008"/>
            <a:ext cx="4440917" cy="2675732"/>
          </a:xfrm>
          <a:prstGeom prst="rect">
            <a:avLst/>
          </a:prstGeom>
          <a:noFill/>
          <a:ln>
            <a:noFill/>
          </a:ln>
        </p:spPr>
        <p:txBody>
          <a:bodyPr wrap="square" rtlCol="0">
            <a:spAutoFit/>
          </a:bodyPr>
          <a:lstStyle/>
          <a:p>
            <a:r>
              <a:rPr lang="en-US" sz="2798" dirty="0">
                <a:solidFill>
                  <a:schemeClr val="bg1"/>
                </a:solidFill>
              </a:rPr>
              <a:t>An accelerometer will be used to sense any variation in our zenith direction, and quickly redirect our engine thrust to return back to the desired flight path</a:t>
            </a:r>
            <a:endParaRPr lang="en-US" sz="2798" dirty="0"/>
          </a:p>
        </p:txBody>
      </p:sp>
      <p:pic>
        <p:nvPicPr>
          <p:cNvPr id="51" name="Picture 50"/>
          <p:cNvPicPr>
            <a:picLocks noChangeAspect="1"/>
          </p:cNvPicPr>
          <p:nvPr/>
        </p:nvPicPr>
        <p:blipFill>
          <a:blip r:embed="rId23"/>
          <a:stretch>
            <a:fillRect/>
          </a:stretch>
        </p:blipFill>
        <p:spPr>
          <a:xfrm>
            <a:off x="25179972" y="29614315"/>
            <a:ext cx="3439819" cy="2382086"/>
          </a:xfrm>
          <a:prstGeom prst="rect">
            <a:avLst/>
          </a:prstGeom>
        </p:spPr>
      </p:pic>
      <p:pic>
        <p:nvPicPr>
          <p:cNvPr id="55" name="Picture 54"/>
          <p:cNvPicPr>
            <a:picLocks noChangeAspect="1"/>
          </p:cNvPicPr>
          <p:nvPr/>
        </p:nvPicPr>
        <p:blipFill>
          <a:blip r:embed="rId24"/>
          <a:stretch>
            <a:fillRect/>
          </a:stretch>
        </p:blipFill>
        <p:spPr>
          <a:xfrm>
            <a:off x="14248639" y="29556216"/>
            <a:ext cx="3610133" cy="2477184"/>
          </a:xfrm>
          <a:prstGeom prst="rect">
            <a:avLst/>
          </a:prstGeom>
        </p:spPr>
      </p:pic>
      <p:sp>
        <p:nvSpPr>
          <p:cNvPr id="68" name="TextBox 32">
            <a:extLst>
              <a:ext uri="{FF2B5EF4-FFF2-40B4-BE49-F238E27FC236}">
                <a16:creationId xmlns:a16="http://schemas.microsoft.com/office/drawing/2014/main" id="{89F8D99C-8D9D-A347-AE40-D7F5E8B18FE0}"/>
              </a:ext>
            </a:extLst>
          </p:cNvPr>
          <p:cNvSpPr txBox="1"/>
          <p:nvPr/>
        </p:nvSpPr>
        <p:spPr>
          <a:xfrm>
            <a:off x="29935308" y="17771172"/>
            <a:ext cx="13675387" cy="442227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Project Field Safety</a:t>
            </a:r>
          </a:p>
          <a:p>
            <a:pPr marL="457128" indent="-457128">
              <a:buFont typeface="Arial" panose="020B0604020202020204" pitchFamily="34" charset="0"/>
              <a:buChar char="•"/>
            </a:pP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pic>
        <p:nvPicPr>
          <p:cNvPr id="38" name="Picture 37"/>
          <p:cNvPicPr/>
          <p:nvPr/>
        </p:nvPicPr>
        <p:blipFill>
          <a:blip r:embed="rId25"/>
          <a:stretch>
            <a:fillRect/>
          </a:stretch>
        </p:blipFill>
        <p:spPr>
          <a:xfrm>
            <a:off x="37865299" y="18689995"/>
            <a:ext cx="5097475" cy="3043536"/>
          </a:xfrm>
          <a:prstGeom prst="rect">
            <a:avLst/>
          </a:prstGeom>
        </p:spPr>
      </p:pic>
      <p:sp>
        <p:nvSpPr>
          <p:cNvPr id="69" name="TextBox 68"/>
          <p:cNvSpPr txBox="1"/>
          <p:nvPr/>
        </p:nvSpPr>
        <p:spPr>
          <a:xfrm>
            <a:off x="30029054" y="18571507"/>
            <a:ext cx="7742496" cy="3106300"/>
          </a:xfrm>
          <a:prstGeom prst="rect">
            <a:avLst/>
          </a:prstGeom>
          <a:noFill/>
          <a:ln>
            <a:noFill/>
          </a:ln>
        </p:spPr>
        <p:txBody>
          <a:bodyPr wrap="square" rtlCol="0">
            <a:spAutoFit/>
          </a:bodyPr>
          <a:lstStyle/>
          <a:p>
            <a:pPr marL="457128" indent="-457128">
              <a:buFont typeface="Arial" panose="020B0604020202020204" pitchFamily="34" charset="0"/>
              <a:buChar char="•"/>
            </a:pPr>
            <a:r>
              <a:rPr lang="en-US" sz="2798" dirty="0">
                <a:solidFill>
                  <a:schemeClr val="bg1"/>
                </a:solidFill>
              </a:rPr>
              <a:t>Must obtain a suitable location and testing infrastructure for safe testing procedures and events by communicating and negotiating with local officials</a:t>
            </a:r>
          </a:p>
          <a:p>
            <a:pPr marL="457128" indent="-457128">
              <a:buFont typeface="Arial" panose="020B0604020202020204" pitchFamily="34" charset="0"/>
              <a:buChar char="•"/>
            </a:pPr>
            <a:r>
              <a:rPr lang="en-US" sz="2798" dirty="0">
                <a:solidFill>
                  <a:schemeClr val="bg1"/>
                </a:solidFill>
              </a:rPr>
              <a:t>Design certain field structures needed for the development of testing and launching semi-permanent buildings</a:t>
            </a:r>
          </a:p>
        </p:txBody>
      </p:sp>
      <p:sp>
        <p:nvSpPr>
          <p:cNvPr id="70" name="TextBox 69"/>
          <p:cNvSpPr txBox="1"/>
          <p:nvPr/>
        </p:nvSpPr>
        <p:spPr>
          <a:xfrm>
            <a:off x="30206162" y="23489561"/>
            <a:ext cx="7960104" cy="5689699"/>
          </a:xfrm>
          <a:prstGeom prst="rect">
            <a:avLst/>
          </a:prstGeom>
          <a:noFill/>
          <a:ln>
            <a:noFill/>
          </a:ln>
        </p:spPr>
        <p:txBody>
          <a:bodyPr wrap="square" rtlCol="0">
            <a:spAutoFit/>
          </a:bodyPr>
          <a:lstStyle/>
          <a:p>
            <a:r>
              <a:rPr lang="en-US" sz="2798" b="1" dirty="0">
                <a:solidFill>
                  <a:schemeClr val="bg1"/>
                </a:solidFill>
              </a:rPr>
              <a:t>    Engine Startup / Ignition Method</a:t>
            </a:r>
          </a:p>
          <a:p>
            <a:pPr marL="1371379" lvl="2" indent="-457128" fontAlgn="base">
              <a:buFont typeface="Arial" charset="0"/>
              <a:buChar char="•"/>
            </a:pPr>
            <a:r>
              <a:rPr lang="en-US" sz="2798" dirty="0">
                <a:solidFill>
                  <a:schemeClr val="bg1"/>
                </a:solidFill>
              </a:rPr>
              <a:t>Correct ignition method to start-up the engine and provide initial heat and pressure for further combustion with the oxidizer</a:t>
            </a:r>
          </a:p>
          <a:p>
            <a:pPr marL="1371379" lvl="2" indent="-457128" fontAlgn="base">
              <a:buFont typeface="Arial" charset="0"/>
              <a:buChar char="•"/>
            </a:pPr>
            <a:r>
              <a:rPr lang="en-US" sz="2798" dirty="0">
                <a:solidFill>
                  <a:schemeClr val="bg1"/>
                </a:solidFill>
              </a:rPr>
              <a:t>Obtain an initial injector flow rate</a:t>
            </a:r>
          </a:p>
          <a:p>
            <a:r>
              <a:rPr lang="en-US" sz="2798" b="1" dirty="0">
                <a:solidFill>
                  <a:schemeClr val="bg1"/>
                </a:solidFill>
              </a:rPr>
              <a:t>    Hot Fire Testing Rig and Data Collection</a:t>
            </a:r>
          </a:p>
          <a:p>
            <a:pPr marL="1371379" lvl="2" indent="-457128" fontAlgn="base">
              <a:buFont typeface="Arial" charset="0"/>
              <a:buChar char="•"/>
            </a:pPr>
            <a:r>
              <a:rPr lang="en-US" sz="2798" dirty="0">
                <a:solidFill>
                  <a:schemeClr val="bg1"/>
                </a:solidFill>
              </a:rPr>
              <a:t>Used to safely test the hybrid rocket engine in a static rig</a:t>
            </a:r>
          </a:p>
          <a:p>
            <a:pPr marL="1371379" lvl="2" indent="-457128" fontAlgn="base">
              <a:buFont typeface="Arial" charset="0"/>
              <a:buChar char="•"/>
            </a:pPr>
            <a:r>
              <a:rPr lang="en-US" sz="2798" dirty="0">
                <a:solidFill>
                  <a:schemeClr val="bg1"/>
                </a:solidFill>
              </a:rPr>
              <a:t>Collect precise data on thrust, mass flow rate and combustion temperature for future optimization of the hybrid rocket engine geometry</a:t>
            </a:r>
          </a:p>
          <a:p>
            <a:endParaRPr lang="en-US" sz="2798" dirty="0">
              <a:solidFill>
                <a:schemeClr val="bg1"/>
              </a:solidFill>
            </a:endParaRPr>
          </a:p>
        </p:txBody>
      </p:sp>
      <p:pic>
        <p:nvPicPr>
          <p:cNvPr id="56" name="Picture 5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8437114" y="23558261"/>
            <a:ext cx="4187558" cy="5583408"/>
          </a:xfrm>
          <a:prstGeom prst="rect">
            <a:avLst/>
          </a:prstGeom>
        </p:spPr>
      </p:pic>
      <p:cxnSp>
        <p:nvCxnSpPr>
          <p:cNvPr id="64" name="Straight Connector 63"/>
          <p:cNvCxnSpPr/>
          <p:nvPr/>
        </p:nvCxnSpPr>
        <p:spPr>
          <a:xfrm flipV="1">
            <a:off x="17037218" y="3325942"/>
            <a:ext cx="3511464" cy="91451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21854986" y="6527799"/>
            <a:ext cx="2253571" cy="1252915"/>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22296324" y="13388842"/>
            <a:ext cx="1812235" cy="467405"/>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7344651" y="10405474"/>
            <a:ext cx="1286813" cy="877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a:off x="18600233" y="10405474"/>
            <a:ext cx="1343746" cy="500717"/>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a:off x="22830970" y="20146082"/>
            <a:ext cx="1394582" cy="696869"/>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18884899" y="16878300"/>
            <a:ext cx="1386806" cy="770174"/>
          </a:xfrm>
          <a:prstGeom prst="line">
            <a:avLst/>
          </a:prstGeom>
        </p:spPr>
        <p:style>
          <a:lnRef idx="3">
            <a:schemeClr val="dk1"/>
          </a:lnRef>
          <a:fillRef idx="0">
            <a:schemeClr val="dk1"/>
          </a:fillRef>
          <a:effectRef idx="2">
            <a:schemeClr val="dk1"/>
          </a:effectRef>
          <a:fontRef idx="minor">
            <a:schemeClr val="tx1"/>
          </a:fontRef>
        </p:style>
      </p:cxnSp>
      <p:pic>
        <p:nvPicPr>
          <p:cNvPr id="95" name="Picture 94"/>
          <p:cNvPicPr>
            <a:picLocks noChangeAspect="1"/>
          </p:cNvPicPr>
          <p:nvPr/>
        </p:nvPicPr>
        <p:blipFill>
          <a:blip r:embed="rId27"/>
          <a:stretch>
            <a:fillRect/>
          </a:stretch>
        </p:blipFill>
        <p:spPr>
          <a:xfrm>
            <a:off x="39398306" y="13948630"/>
            <a:ext cx="4009032" cy="3255758"/>
          </a:xfrm>
          <a:prstGeom prst="rect">
            <a:avLst/>
          </a:prstGeom>
        </p:spPr>
      </p:pic>
      <p:pic>
        <p:nvPicPr>
          <p:cNvPr id="106" name="Picture 105"/>
          <p:cNvPicPr/>
          <p:nvPr/>
        </p:nvPicPr>
        <p:blipFill>
          <a:blip r:embed="rId28"/>
          <a:stretch>
            <a:fillRect/>
          </a:stretch>
        </p:blipFill>
        <p:spPr>
          <a:xfrm>
            <a:off x="30153763" y="14008714"/>
            <a:ext cx="3918461" cy="3236352"/>
          </a:xfrm>
          <a:prstGeom prst="rect">
            <a:avLst/>
          </a:prstGeom>
        </p:spPr>
      </p:pic>
    </p:spTree>
    <p:extLst>
      <p:ext uri="{BB962C8B-B14F-4D97-AF65-F5344CB8AC3E}">
        <p14:creationId xmlns:p14="http://schemas.microsoft.com/office/powerpoint/2010/main" val="92066019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5460</TotalTime>
  <Words>1339</Words>
  <Application>Microsoft Office PowerPoint</Application>
  <PresentationFormat>Custom</PresentationFormat>
  <Paragraphs>165</Paragraphs>
  <Slides>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vt:lpstr>
      <vt:lpstr>Calibri</vt:lpstr>
      <vt:lpstr>Calibri Light</vt:lpstr>
      <vt:lpstr>Cambria Math</vt:lpstr>
      <vt:lpstr>Optima</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User</cp:lastModifiedBy>
  <cp:revision>68</cp:revision>
  <dcterms:created xsi:type="dcterms:W3CDTF">2019-03-12T18:14:39Z</dcterms:created>
  <dcterms:modified xsi:type="dcterms:W3CDTF">2019-04-03T00:54:48Z</dcterms:modified>
</cp:coreProperties>
</file>